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6" r:id="rId2"/>
    <p:sldId id="404" r:id="rId3"/>
    <p:sldId id="385" r:id="rId4"/>
    <p:sldId id="410" r:id="rId5"/>
    <p:sldId id="400" r:id="rId6"/>
    <p:sldId id="406" r:id="rId7"/>
    <p:sldId id="407" r:id="rId8"/>
    <p:sldId id="386" r:id="rId9"/>
    <p:sldId id="408" r:id="rId10"/>
    <p:sldId id="409" r:id="rId11"/>
    <p:sldId id="392" r:id="rId12"/>
    <p:sldId id="393" r:id="rId13"/>
    <p:sldId id="397" r:id="rId14"/>
    <p:sldId id="389" r:id="rId15"/>
    <p:sldId id="415" r:id="rId16"/>
    <p:sldId id="388" r:id="rId17"/>
    <p:sldId id="414" r:id="rId18"/>
    <p:sldId id="411" r:id="rId19"/>
    <p:sldId id="387" r:id="rId20"/>
    <p:sldId id="413" r:id="rId21"/>
    <p:sldId id="398" r:id="rId22"/>
    <p:sldId id="416" r:id="rId23"/>
    <p:sldId id="403" r:id="rId24"/>
    <p:sldId id="405" r:id="rId25"/>
    <p:sldId id="402" r:id="rId26"/>
    <p:sldId id="417" r:id="rId27"/>
    <p:sldId id="418" r:id="rId28"/>
    <p:sldId id="282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8" r:id="rId60"/>
    <p:sldId id="320" r:id="rId61"/>
    <p:sldId id="419" r:id="rId62"/>
    <p:sldId id="399" r:id="rId63"/>
    <p:sldId id="353" r:id="rId6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ABAB"/>
    <a:srgbClr val="FFBC2B"/>
    <a:srgbClr val="00007A"/>
    <a:srgbClr val="810000"/>
    <a:srgbClr val="008000"/>
    <a:srgbClr val="FFC000"/>
    <a:srgbClr val="C5A16D"/>
    <a:srgbClr val="5388B9"/>
    <a:srgbClr val="53BEDB"/>
    <a:srgbClr val="C1E7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34" autoAdjust="0"/>
    <p:restoredTop sz="94660"/>
  </p:normalViewPr>
  <p:slideViewPr>
    <p:cSldViewPr snapToGrid="0" showGuides="1">
      <p:cViewPr varScale="1">
        <p:scale>
          <a:sx n="118" d="100"/>
          <a:sy n="118" d="100"/>
        </p:scale>
        <p:origin x="108" y="816"/>
      </p:cViewPr>
      <p:guideLst>
        <p:guide orient="horz" pos="2183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154" y="67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1475E1-F796-4EB4-B86D-E5F3D2677F9E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01B4FF-7DFB-4668-8CB1-1C14B40E96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756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osesnah.tistory.com/5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A%B0%9C%EC%9D%B8_%ED%86%B5%EC%8B%A0%EB%A7%9D#/media/%ED%8C%8C%EC%9D%BC:Data_Networks_classification_by_spatial_scope.svg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rdcopyworld.com/?p=2080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rdcopyworld.com/?p=2080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lolak.tistory.com/33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hlinkClick r:id="rId3"/>
              </a:rPr>
              <a:t>아두이노</a:t>
            </a:r>
            <a:r>
              <a:rPr lang="ko-KR" altLang="en-US" dirty="0">
                <a:hlinkClick r:id="rId3"/>
              </a:rPr>
              <a:t> </a:t>
            </a:r>
            <a:r>
              <a:rPr lang="ko-KR" altLang="en-US" dirty="0" err="1">
                <a:hlinkClick r:id="rId3"/>
              </a:rPr>
              <a:t>우노</a:t>
            </a:r>
            <a:r>
              <a:rPr lang="ko-KR" altLang="en-US" dirty="0">
                <a:hlinkClick r:id="rId3"/>
              </a:rPr>
              <a:t> </a:t>
            </a:r>
            <a:r>
              <a:rPr lang="en-US" altLang="ko-KR" dirty="0">
                <a:hlinkClick r:id="rId3"/>
              </a:rPr>
              <a:t>- USB to Serial </a:t>
            </a:r>
            <a:r>
              <a:rPr lang="ko-KR" altLang="en-US" dirty="0">
                <a:hlinkClick r:id="rId3"/>
              </a:rPr>
              <a:t>통신 </a:t>
            </a:r>
            <a:r>
              <a:rPr lang="en-US" altLang="ko-KR" dirty="0">
                <a:hlinkClick r:id="rId3"/>
              </a:rPr>
              <a:t>(tistory.com)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92582-2237-4D0B-9D9D-3B54C6AA2F4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8729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92582-2237-4D0B-9D9D-3B54C6AA2F4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706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92582-2237-4D0B-9D9D-3B54C6AA2F4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715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92582-2237-4D0B-9D9D-3B54C6AA2F4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563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92582-2237-4D0B-9D9D-3B54C6AA2F4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7767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92582-2237-4D0B-9D9D-3B54C6AA2F4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96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92582-2237-4D0B-9D9D-3B54C6AA2F4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0613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92582-2237-4D0B-9D9D-3B54C6AA2F4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448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92582-2237-4D0B-9D9D-3B54C6AA2F4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1224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92582-2237-4D0B-9D9D-3B54C6AA2F4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2312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92582-2237-4D0B-9D9D-3B54C6AA2F4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817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92582-2237-4D0B-9D9D-3B54C6AA2F4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126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Data Networks classification by spatial scope - </a:t>
            </a:r>
            <a:r>
              <a:rPr lang="ko-KR" altLang="en-US" dirty="0">
                <a:hlinkClick r:id="rId3"/>
              </a:rPr>
              <a:t>개인 통신망 </a:t>
            </a:r>
            <a:r>
              <a:rPr lang="en-US" altLang="ko-KR" dirty="0">
                <a:hlinkClick r:id="rId3"/>
              </a:rPr>
              <a:t>- </a:t>
            </a:r>
            <a:r>
              <a:rPr lang="ko-KR" altLang="en-US" dirty="0">
                <a:hlinkClick r:id="rId3"/>
              </a:rPr>
              <a:t>위키백과</a:t>
            </a:r>
            <a:r>
              <a:rPr lang="en-US" altLang="ko-KR" dirty="0">
                <a:hlinkClick r:id="rId3"/>
              </a:rPr>
              <a:t>, </a:t>
            </a:r>
            <a:r>
              <a:rPr lang="ko-KR" altLang="en-US" dirty="0">
                <a:hlinkClick r:id="rId3"/>
              </a:rPr>
              <a:t>우리 모두의 백과사전 </a:t>
            </a:r>
            <a:r>
              <a:rPr lang="en-US" altLang="ko-KR" dirty="0">
                <a:hlinkClick r:id="rId3"/>
              </a:rPr>
              <a:t>(wikipedia.org)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92582-2237-4D0B-9D9D-3B54C6AA2F4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2542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92582-2237-4D0B-9D9D-3B54C6AA2F4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103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92582-2237-4D0B-9D9D-3B54C6AA2F4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5129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92582-2237-4D0B-9D9D-3B54C6AA2F4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6776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92582-2237-4D0B-9D9D-3B54C6AA2F4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8040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92582-2237-4D0B-9D9D-3B54C6AA2F4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7756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92582-2237-4D0B-9D9D-3B54C6AA2F47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8171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92582-2237-4D0B-9D9D-3B54C6AA2F47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8425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B3DE-E4A9-464C-9CB3-991D31817858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9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92582-2237-4D0B-9D9D-3B54C6AA2F4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825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92582-2237-4D0B-9D9D-3B54C6AA2F4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175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hlinkClick r:id="rId3"/>
              </a:rPr>
              <a:t>시리얼 통신 기초 </a:t>
            </a:r>
            <a:r>
              <a:rPr lang="en-US" altLang="ko-KR" dirty="0">
                <a:hlinkClick r:id="rId3"/>
              </a:rPr>
              <a:t>(Serial Communication) | Hard Copy World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92582-2237-4D0B-9D9D-3B54C6AA2F4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025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92582-2237-4D0B-9D9D-3B54C6AA2F4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343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hlinkClick r:id="rId3"/>
              </a:rPr>
              <a:t>시리얼 통신 기초 </a:t>
            </a:r>
            <a:r>
              <a:rPr lang="en-US" altLang="ko-KR" dirty="0">
                <a:hlinkClick r:id="rId3"/>
              </a:rPr>
              <a:t>(Serial Communication) | Hard Copy World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92582-2237-4D0B-9D9D-3B54C6AA2F4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952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hlinkClick r:id="rId3"/>
              </a:rPr>
              <a:t>코끼리를 냉장고에 넣는 방법 </a:t>
            </a:r>
            <a:r>
              <a:rPr lang="en-US" altLang="ko-KR" dirty="0">
                <a:hlinkClick r:id="rId3"/>
              </a:rPr>
              <a:t>:: [</a:t>
            </a:r>
            <a:r>
              <a:rPr lang="ko-KR" altLang="en-US" dirty="0">
                <a:hlinkClick r:id="rId3"/>
              </a:rPr>
              <a:t>개념정리</a:t>
            </a:r>
            <a:r>
              <a:rPr lang="en-US" altLang="ko-KR" dirty="0">
                <a:hlinkClick r:id="rId3"/>
              </a:rPr>
              <a:t>] </a:t>
            </a:r>
            <a:r>
              <a:rPr lang="ko-KR" altLang="en-US" dirty="0">
                <a:hlinkClick r:id="rId3"/>
              </a:rPr>
              <a:t>패리티 비트</a:t>
            </a:r>
            <a:r>
              <a:rPr lang="en-US" altLang="ko-KR" dirty="0">
                <a:hlinkClick r:id="rId3"/>
              </a:rPr>
              <a:t>(Parity Bit)</a:t>
            </a:r>
            <a:r>
              <a:rPr lang="ko-KR" altLang="en-US" dirty="0">
                <a:hlinkClick r:id="rId3"/>
              </a:rPr>
              <a:t>란</a:t>
            </a:r>
            <a:r>
              <a:rPr lang="en-US" altLang="ko-KR" dirty="0">
                <a:hlinkClick r:id="rId3"/>
              </a:rPr>
              <a:t>? (tistory.com)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92582-2237-4D0B-9D9D-3B54C6AA2F4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036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92582-2237-4D0B-9D9D-3B54C6AA2F4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360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8A7E4-D29A-42C5-B489-80C04D9CDF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0EBDFF-1768-4764-8849-78A06850D9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D42EF8-9FB9-4C2A-A92E-5059BF728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CB7FC-FA1C-4E42-92C4-29C0FBFBA924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D07A66-ED3D-4437-9B88-5255F8925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EE4840-CB3A-45DD-A0D6-9E5B34EEA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1D824-6282-4E7A-89D7-F4B0EB5E28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973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934A39-C23B-4675-8AB5-2776BABB7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96EF2B-2D11-4A57-B0DC-DE70E8E4B6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80050-FDB0-4CD8-ACBE-CD552506F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CB7FC-FA1C-4E42-92C4-29C0FBFBA924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AD4545-34DB-44BB-8CA3-C3B8EFEA5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A81A26-53FA-4FC5-BC69-CAC46112E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1D824-6282-4E7A-89D7-F4B0EB5E28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684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FD3A2A7-97C8-47A3-9924-3F95619420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06DAB9-BDC1-4AE5-8CA3-65BDB92F86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584B14-3C04-4162-B193-A5599EFF2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CB7FC-FA1C-4E42-92C4-29C0FBFBA924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BB5B86-20AC-4D49-94B0-827DE8ADA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2759C8-DDE9-477F-B734-20149876B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1D824-6282-4E7A-89D7-F4B0EB5E28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235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7F4873-4469-40ED-A083-97B938BBA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0C137F-4FA9-4F41-820C-DE1564EE3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066F5B-B207-44E9-8F73-CC368C782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CB7FC-FA1C-4E42-92C4-29C0FBFBA924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788B6F-50FD-4246-9829-3A63448C5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07D837-5F23-41B5-BDD3-992F16999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1D824-6282-4E7A-89D7-F4B0EB5E28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808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E9FB32-0A9B-44E7-BAFE-EDF4F16F6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5F37A0-9648-4FF6-990B-92F27B257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0BB96C-35C1-409E-BA98-6A1317C3C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CB7FC-FA1C-4E42-92C4-29C0FBFBA924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987BEA-C8BD-4598-B1C5-5C8E00F12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F919BA-7B13-4171-9499-842E6FA9B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1D824-6282-4E7A-89D7-F4B0EB5E28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818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BF1152-97D3-4756-AEF8-F3D03C436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6FCED4-14A2-4B49-9CC7-08526AA94D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3FA22B-0065-4FA3-8B29-08A9679123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98E8CD-E50F-4A7A-8106-0374B8D4A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CB7FC-FA1C-4E42-92C4-29C0FBFBA924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C7F137-31E2-4892-94E7-073E5AFDC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E27DA2-326D-41BD-BC4B-9BA075BD3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1D824-6282-4E7A-89D7-F4B0EB5E28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317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500C38-53B0-41C6-B2A6-5F55E8038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E8276B-B8E1-403B-9923-B859F1713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29FC69-DB5B-46B5-9BCE-F3A1329C3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2B0420-B6AC-40FC-B66C-858BF65A74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04A3648-1016-4627-A82F-2432E3287D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09F585F-9B12-48E4-B842-72ABB73A2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CB7FC-FA1C-4E42-92C4-29C0FBFBA924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FB94CF2-2DE8-4044-9711-0FCB3698A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465641A-07E8-4CFE-9E4B-7E5EA067C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1D824-6282-4E7A-89D7-F4B0EB5E28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680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2974AE-543A-4377-91E7-0A3156854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93D3A8D-D0BC-4C98-AAFD-B6804F877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CB7FC-FA1C-4E42-92C4-29C0FBFBA924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41656AE-E640-4F49-8DF4-B361F0878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7CE0F5-9528-4DBB-99A3-93B1513D3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1D824-6282-4E7A-89D7-F4B0EB5E28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493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85DA6CE-BBB8-45D2-AF38-D64BF732E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CB7FC-FA1C-4E42-92C4-29C0FBFBA924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9237112-1267-40EF-BB63-914AE4259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8E3FBE-1267-4492-A98F-01EC53EA1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1D824-6282-4E7A-89D7-F4B0EB5E28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389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C6910B-1B10-43B1-A6DD-1B719A378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376B85-CF2F-45D9-BF31-61FDBB988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8D2802-1EC7-4778-B85D-67DEEB96BE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9C375B-8F9C-49A8-95B2-DED9A5C21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CB7FC-FA1C-4E42-92C4-29C0FBFBA924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1468D1-AAB5-4C12-8352-645E4AA0A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78408B-2AD5-45B9-A675-24A5300F5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1D824-6282-4E7A-89D7-F4B0EB5E28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862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7D3AD-FD0A-4A8E-B18B-20FB25246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74B15A4-4DD4-4FAA-AEF7-EC4B5F5469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61C0F6-5D9F-45D8-9DB9-4AF36D4F65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4BC15A-EBA1-49BF-8328-52D3AAEFA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CB7FC-FA1C-4E42-92C4-29C0FBFBA924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DD1B86-1A44-4719-AC55-02A2AF9B9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B0D7EE-DC1A-4650-B3BC-C9CC831C4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1D824-6282-4E7A-89D7-F4B0EB5E28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46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79D75E3-D5E5-49A9-BE25-F86048D67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4057CF-25D8-490A-BAE2-C88434763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655A49-F303-4698-AE8F-DF5B694970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CB7FC-FA1C-4E42-92C4-29C0FBFBA924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BFD3E6-D7C0-491E-A875-9A293EF4E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00E236-F703-47C6-9181-AC2DF863BD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21D824-6282-4E7A-89D7-F4B0EB5E287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D02396-0018-4D67-9124-5A613EDCE92D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" y="0"/>
            <a:ext cx="12189590" cy="6858359"/>
          </a:xfrm>
          <a:prstGeom prst="rect">
            <a:avLst/>
          </a:prstGeom>
          <a:noFill/>
          <a:ln w="31750"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6FA457-B924-492A-9194-AAE0CD6EBC0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38463" y="6572480"/>
            <a:ext cx="828000" cy="14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75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docs/ko/aix/7.1?topic=adapters-ascii-decimal-hexadecimal-octal-binary-conversion-tabl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alldatasheet.com/datasheet-pdf/pdf/392284/ATMEL/ATMEGA328-PU.html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7" Type="http://schemas.openxmlformats.org/officeDocument/2006/relationships/image" Target="../media/image1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gi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fif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ixabay.com/illustrations/thank-you-thanks-gratitude-grateful-1191350/" TargetMode="External"/><Relationship Id="rId4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" y="0"/>
            <a:ext cx="12189590" cy="685835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32ED518-C27C-4DA0-B19E-CC3EA15AC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3417" y="6160471"/>
            <a:ext cx="1758026" cy="3077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DD7D3D-5565-44F6-9F3C-2FD7AA706078}"/>
              </a:ext>
            </a:extLst>
          </p:cNvPr>
          <p:cNvSpPr txBox="1"/>
          <p:nvPr/>
        </p:nvSpPr>
        <p:spPr>
          <a:xfrm>
            <a:off x="5960347" y="2568849"/>
            <a:ext cx="56503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150" dirty="0">
                <a:latin typeface="+mn-ea"/>
              </a:rPr>
              <a:t>Basic Mobile Lab II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D16393-49AC-4E39-ABD2-85E24FFC03E8}"/>
              </a:ext>
            </a:extLst>
          </p:cNvPr>
          <p:cNvSpPr/>
          <p:nvPr/>
        </p:nvSpPr>
        <p:spPr>
          <a:xfrm>
            <a:off x="5960347" y="2014525"/>
            <a:ext cx="51449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spc="-50" dirty="0"/>
              <a:t>Mobile System Engineering, </a:t>
            </a:r>
            <a:r>
              <a:rPr lang="en-US" altLang="ko-KR" sz="1400" b="1" spc="-50" dirty="0" err="1"/>
              <a:t>Dankook</a:t>
            </a:r>
            <a:r>
              <a:rPr lang="en-US" altLang="ko-KR" sz="1400" b="1" spc="-50" dirty="0"/>
              <a:t> University </a:t>
            </a:r>
            <a:endParaRPr lang="ko-KR" altLang="en-US" sz="1400" b="1" spc="-50" dirty="0"/>
          </a:p>
        </p:txBody>
      </p:sp>
    </p:spTree>
    <p:extLst>
      <p:ext uri="{BB962C8B-B14F-4D97-AF65-F5344CB8AC3E}">
        <p14:creationId xmlns:p14="http://schemas.microsoft.com/office/powerpoint/2010/main" val="2251782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664170" y="104774"/>
            <a:ext cx="437495" cy="523220"/>
            <a:chOff x="664170" y="85724"/>
            <a:chExt cx="437495" cy="523220"/>
          </a:xfrm>
        </p:grpSpPr>
        <p:sp>
          <p:nvSpPr>
            <p:cNvPr id="25" name="타원 24"/>
            <p:cNvSpPr/>
            <p:nvPr/>
          </p:nvSpPr>
          <p:spPr>
            <a:xfrm>
              <a:off x="664170" y="147637"/>
              <a:ext cx="437495" cy="437495"/>
            </a:xfrm>
            <a:prstGeom prst="ellipse">
              <a:avLst/>
            </a:prstGeom>
            <a:solidFill>
              <a:srgbClr val="C5A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85937" y="85724"/>
              <a:ext cx="3802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kern="0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5</a:t>
              </a:r>
              <a:endPara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405ED3A-0648-4DBC-AD07-BCC345E09211}"/>
              </a:ext>
            </a:extLst>
          </p:cNvPr>
          <p:cNvSpPr txBox="1"/>
          <p:nvPr/>
        </p:nvSpPr>
        <p:spPr>
          <a:xfrm>
            <a:off x="1101665" y="104775"/>
            <a:ext cx="6478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+mn-ea"/>
              </a:rPr>
              <a:t>Arduino Communication method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194B21-4491-4D82-9C4E-55FD0968317E}"/>
              </a:ext>
            </a:extLst>
          </p:cNvPr>
          <p:cNvSpPr txBox="1"/>
          <p:nvPr/>
        </p:nvSpPr>
        <p:spPr>
          <a:xfrm>
            <a:off x="664170" y="914400"/>
            <a:ext cx="108515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1. Serial(UART, Universal </a:t>
            </a:r>
            <a:r>
              <a:rPr lang="en-US" altLang="ko-KR" sz="2400" dirty="0" err="1"/>
              <a:t>Asyncronous</a:t>
            </a:r>
            <a:r>
              <a:rPr lang="en-US" altLang="ko-KR" sz="2400" dirty="0"/>
              <a:t> Receiver/Transmitter)</a:t>
            </a:r>
            <a:endParaRPr lang="ko-KR" altLang="en-US" sz="2400" dirty="0"/>
          </a:p>
          <a:p>
            <a:endParaRPr lang="ko-KR" alt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AD049E-6C65-472A-874F-4ED60D4468DD}"/>
              </a:ext>
            </a:extLst>
          </p:cNvPr>
          <p:cNvSpPr txBox="1"/>
          <p:nvPr/>
        </p:nvSpPr>
        <p:spPr>
          <a:xfrm>
            <a:off x="1066168" y="1529163"/>
            <a:ext cx="10230481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Frame of the data</a:t>
            </a:r>
          </a:p>
          <a:p>
            <a:pPr marL="447675" indent="-180975">
              <a:lnSpc>
                <a:spcPct val="150000"/>
              </a:lnSpc>
            </a:pPr>
            <a:r>
              <a:rPr lang="en-US" altLang="ko-KR" dirty="0"/>
              <a:t>- Parity bit(Check bit): </a:t>
            </a:r>
            <a:r>
              <a:rPr lang="en-US" altLang="ko-KR" sz="1800" dirty="0"/>
              <a:t>A bit added to a string if binary code. Simple form of error detecting code. It ensures that the total number of 1-bits in the string is even or odd. Optional bit.</a:t>
            </a:r>
            <a:endParaRPr lang="ko-KR" altLang="en-US" sz="1800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365399-E39C-4DCC-A93F-C24C7C75D1B2}"/>
              </a:ext>
            </a:extLst>
          </p:cNvPr>
          <p:cNvSpPr txBox="1"/>
          <p:nvPr/>
        </p:nvSpPr>
        <p:spPr>
          <a:xfrm>
            <a:off x="1913155" y="2950568"/>
            <a:ext cx="2315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Transmit 120 in 8bit</a:t>
            </a:r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9BD9048-6DDC-4009-98A6-691FC4EF9C24}"/>
              </a:ext>
            </a:extLst>
          </p:cNvPr>
          <p:cNvGrpSpPr/>
          <p:nvPr/>
        </p:nvGrpSpPr>
        <p:grpSpPr>
          <a:xfrm>
            <a:off x="1641133" y="3443011"/>
            <a:ext cx="2859924" cy="360000"/>
            <a:chOff x="1536358" y="4190550"/>
            <a:chExt cx="2859924" cy="36000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CE7240F-AD42-4124-9DB1-526632D59B7C}"/>
                </a:ext>
              </a:extLst>
            </p:cNvPr>
            <p:cNvSpPr/>
            <p:nvPr/>
          </p:nvSpPr>
          <p:spPr>
            <a:xfrm>
              <a:off x="1536358" y="4190550"/>
              <a:ext cx="360000" cy="360000"/>
            </a:xfrm>
            <a:prstGeom prst="rect">
              <a:avLst/>
            </a:prstGeom>
            <a:noFill/>
            <a:ln w="28575">
              <a:solidFill>
                <a:srgbClr val="B754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0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14E9988-75B0-4DF4-B713-8923A3CA67DB}"/>
                </a:ext>
              </a:extLst>
            </p:cNvPr>
            <p:cNvSpPr/>
            <p:nvPr/>
          </p:nvSpPr>
          <p:spPr>
            <a:xfrm>
              <a:off x="1893012" y="4190550"/>
              <a:ext cx="360000" cy="360000"/>
            </a:xfrm>
            <a:prstGeom prst="rect">
              <a:avLst/>
            </a:prstGeom>
            <a:noFill/>
            <a:ln w="28575">
              <a:solidFill>
                <a:srgbClr val="B754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2C90130-9CB4-4592-A2B2-B6F8AC4BF3C8}"/>
                </a:ext>
              </a:extLst>
            </p:cNvPr>
            <p:cNvSpPr/>
            <p:nvPr/>
          </p:nvSpPr>
          <p:spPr>
            <a:xfrm>
              <a:off x="2253012" y="4190550"/>
              <a:ext cx="360000" cy="360000"/>
            </a:xfrm>
            <a:prstGeom prst="rect">
              <a:avLst/>
            </a:prstGeom>
            <a:noFill/>
            <a:ln w="28575">
              <a:solidFill>
                <a:srgbClr val="B754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1DE9577-5912-4878-BF87-D42DE667553D}"/>
                </a:ext>
              </a:extLst>
            </p:cNvPr>
            <p:cNvSpPr/>
            <p:nvPr/>
          </p:nvSpPr>
          <p:spPr>
            <a:xfrm>
              <a:off x="2609666" y="4190550"/>
              <a:ext cx="360000" cy="360000"/>
            </a:xfrm>
            <a:prstGeom prst="rect">
              <a:avLst/>
            </a:prstGeom>
            <a:noFill/>
            <a:ln w="28575">
              <a:solidFill>
                <a:srgbClr val="B754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437AC0F-038C-4CAA-A9AC-7392D60A9DEC}"/>
                </a:ext>
              </a:extLst>
            </p:cNvPr>
            <p:cNvSpPr/>
            <p:nvPr/>
          </p:nvSpPr>
          <p:spPr>
            <a:xfrm>
              <a:off x="2966320" y="4190550"/>
              <a:ext cx="360000" cy="360000"/>
            </a:xfrm>
            <a:prstGeom prst="rect">
              <a:avLst/>
            </a:prstGeom>
            <a:noFill/>
            <a:ln w="28575">
              <a:solidFill>
                <a:srgbClr val="B754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A2DDB31-E229-4798-86EC-2BE811097CB8}"/>
                </a:ext>
              </a:extLst>
            </p:cNvPr>
            <p:cNvSpPr/>
            <p:nvPr/>
          </p:nvSpPr>
          <p:spPr>
            <a:xfrm>
              <a:off x="3322974" y="4190550"/>
              <a:ext cx="360000" cy="360000"/>
            </a:xfrm>
            <a:prstGeom prst="rect">
              <a:avLst/>
            </a:prstGeom>
            <a:noFill/>
            <a:ln w="28575">
              <a:solidFill>
                <a:srgbClr val="B754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0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B21339F-B858-4821-BC89-A73E5322C76B}"/>
                </a:ext>
              </a:extLst>
            </p:cNvPr>
            <p:cNvSpPr/>
            <p:nvPr/>
          </p:nvSpPr>
          <p:spPr>
            <a:xfrm>
              <a:off x="3679628" y="4190550"/>
              <a:ext cx="360000" cy="360000"/>
            </a:xfrm>
            <a:prstGeom prst="rect">
              <a:avLst/>
            </a:prstGeom>
            <a:noFill/>
            <a:ln w="28575">
              <a:solidFill>
                <a:srgbClr val="B754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0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4673449-82A5-4451-9FC7-E673EF6B2672}"/>
                </a:ext>
              </a:extLst>
            </p:cNvPr>
            <p:cNvSpPr/>
            <p:nvPr/>
          </p:nvSpPr>
          <p:spPr>
            <a:xfrm>
              <a:off x="4036282" y="4190550"/>
              <a:ext cx="360000" cy="360000"/>
            </a:xfrm>
            <a:prstGeom prst="rect">
              <a:avLst/>
            </a:prstGeom>
            <a:noFill/>
            <a:ln w="28575">
              <a:solidFill>
                <a:srgbClr val="B754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0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973827B9-34DF-4CBE-9FFD-677F9305263F}"/>
              </a:ext>
            </a:extLst>
          </p:cNvPr>
          <p:cNvSpPr/>
          <p:nvPr/>
        </p:nvSpPr>
        <p:spPr>
          <a:xfrm>
            <a:off x="4854365" y="3488393"/>
            <a:ext cx="360000" cy="26923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A29E32F-7DEC-4160-A71D-EEAF29756783}"/>
              </a:ext>
            </a:extLst>
          </p:cNvPr>
          <p:cNvGrpSpPr/>
          <p:nvPr/>
        </p:nvGrpSpPr>
        <p:grpSpPr>
          <a:xfrm>
            <a:off x="5527255" y="3448765"/>
            <a:ext cx="2859924" cy="360000"/>
            <a:chOff x="1536358" y="4190550"/>
            <a:chExt cx="2859924" cy="3600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6A29E4A-DE22-4E0B-A7FA-8EC097D539CA}"/>
                </a:ext>
              </a:extLst>
            </p:cNvPr>
            <p:cNvSpPr/>
            <p:nvPr/>
          </p:nvSpPr>
          <p:spPr>
            <a:xfrm>
              <a:off x="1536358" y="4190550"/>
              <a:ext cx="360000" cy="360000"/>
            </a:xfrm>
            <a:prstGeom prst="rect">
              <a:avLst/>
            </a:prstGeom>
            <a:noFill/>
            <a:ln w="28575">
              <a:solidFill>
                <a:srgbClr val="B754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0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5C3FC99-9418-46EB-AA18-60A5135EA1B6}"/>
                </a:ext>
              </a:extLst>
            </p:cNvPr>
            <p:cNvSpPr/>
            <p:nvPr/>
          </p:nvSpPr>
          <p:spPr>
            <a:xfrm>
              <a:off x="1893012" y="4190550"/>
              <a:ext cx="360000" cy="360000"/>
            </a:xfrm>
            <a:prstGeom prst="rect">
              <a:avLst/>
            </a:prstGeom>
            <a:noFill/>
            <a:ln w="28575">
              <a:solidFill>
                <a:srgbClr val="B754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?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A75D5FB-2C1E-4F87-A552-CB8733147EFE}"/>
                </a:ext>
              </a:extLst>
            </p:cNvPr>
            <p:cNvSpPr/>
            <p:nvPr/>
          </p:nvSpPr>
          <p:spPr>
            <a:xfrm>
              <a:off x="2253012" y="4190550"/>
              <a:ext cx="360000" cy="360000"/>
            </a:xfrm>
            <a:prstGeom prst="rect">
              <a:avLst/>
            </a:prstGeom>
            <a:noFill/>
            <a:ln w="28575">
              <a:solidFill>
                <a:srgbClr val="B754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1246972-D4A5-42D5-8A46-682D13FAB859}"/>
                </a:ext>
              </a:extLst>
            </p:cNvPr>
            <p:cNvSpPr/>
            <p:nvPr/>
          </p:nvSpPr>
          <p:spPr>
            <a:xfrm>
              <a:off x="2609666" y="4190550"/>
              <a:ext cx="360000" cy="360000"/>
            </a:xfrm>
            <a:prstGeom prst="rect">
              <a:avLst/>
            </a:prstGeom>
            <a:noFill/>
            <a:ln w="28575">
              <a:solidFill>
                <a:srgbClr val="B754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E43113E-413A-4AC1-9C46-44DACC3E5B45}"/>
                </a:ext>
              </a:extLst>
            </p:cNvPr>
            <p:cNvSpPr/>
            <p:nvPr/>
          </p:nvSpPr>
          <p:spPr>
            <a:xfrm>
              <a:off x="2966320" y="4190550"/>
              <a:ext cx="360000" cy="360000"/>
            </a:xfrm>
            <a:prstGeom prst="rect">
              <a:avLst/>
            </a:prstGeom>
            <a:noFill/>
            <a:ln w="28575">
              <a:solidFill>
                <a:srgbClr val="B754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EC1BE7C-37E4-4F58-91AA-B8B938AC33B9}"/>
                </a:ext>
              </a:extLst>
            </p:cNvPr>
            <p:cNvSpPr/>
            <p:nvPr/>
          </p:nvSpPr>
          <p:spPr>
            <a:xfrm>
              <a:off x="3322974" y="4190550"/>
              <a:ext cx="360000" cy="360000"/>
            </a:xfrm>
            <a:prstGeom prst="rect">
              <a:avLst/>
            </a:prstGeom>
            <a:noFill/>
            <a:ln w="28575">
              <a:solidFill>
                <a:srgbClr val="B754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0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5F83CF7-B41A-4933-9682-95471F15019B}"/>
                </a:ext>
              </a:extLst>
            </p:cNvPr>
            <p:cNvSpPr/>
            <p:nvPr/>
          </p:nvSpPr>
          <p:spPr>
            <a:xfrm>
              <a:off x="3679628" y="4190550"/>
              <a:ext cx="360000" cy="360000"/>
            </a:xfrm>
            <a:prstGeom prst="rect">
              <a:avLst/>
            </a:prstGeom>
            <a:noFill/>
            <a:ln w="28575">
              <a:solidFill>
                <a:srgbClr val="B754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0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C5801D3-BA63-4212-9BE2-FA69282113B8}"/>
                </a:ext>
              </a:extLst>
            </p:cNvPr>
            <p:cNvSpPr/>
            <p:nvPr/>
          </p:nvSpPr>
          <p:spPr>
            <a:xfrm>
              <a:off x="4036282" y="4190550"/>
              <a:ext cx="360000" cy="360000"/>
            </a:xfrm>
            <a:prstGeom prst="rect">
              <a:avLst/>
            </a:prstGeom>
            <a:noFill/>
            <a:ln w="28575">
              <a:solidFill>
                <a:srgbClr val="B754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0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2BE1EAAE-F7EC-4D75-957D-144130583302}"/>
              </a:ext>
            </a:extLst>
          </p:cNvPr>
          <p:cNvSpPr txBox="1"/>
          <p:nvPr/>
        </p:nvSpPr>
        <p:spPr>
          <a:xfrm>
            <a:off x="5850272" y="2950568"/>
            <a:ext cx="2174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Receive 56 in 8bit</a:t>
            </a:r>
            <a:endParaRPr lang="ko-KR" altLang="en-US" dirty="0"/>
          </a:p>
        </p:txBody>
      </p:sp>
      <p:sp>
        <p:nvSpPr>
          <p:cNvPr id="60" name="화살표: 오른쪽 59">
            <a:extLst>
              <a:ext uri="{FF2B5EF4-FFF2-40B4-BE49-F238E27FC236}">
                <a16:creationId xmlns:a16="http://schemas.microsoft.com/office/drawing/2014/main" id="{EF3F71DB-F47E-4F91-8F85-71ADB87E34F4}"/>
              </a:ext>
            </a:extLst>
          </p:cNvPr>
          <p:cNvSpPr/>
          <p:nvPr/>
        </p:nvSpPr>
        <p:spPr>
          <a:xfrm>
            <a:off x="8696723" y="3488393"/>
            <a:ext cx="360000" cy="26923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C961751-C45E-4D81-B0B2-A81D65208848}"/>
              </a:ext>
            </a:extLst>
          </p:cNvPr>
          <p:cNvSpPr txBox="1"/>
          <p:nvPr/>
        </p:nvSpPr>
        <p:spPr>
          <a:xfrm>
            <a:off x="9080185" y="3424154"/>
            <a:ext cx="2435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ERROR – Wrong data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675DC68-FB2D-4134-A7D4-2B7B419DED8D}"/>
              </a:ext>
            </a:extLst>
          </p:cNvPr>
          <p:cNvSpPr txBox="1"/>
          <p:nvPr/>
        </p:nvSpPr>
        <p:spPr>
          <a:xfrm>
            <a:off x="1689267" y="4758761"/>
            <a:ext cx="4001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Total number of 1 bits -&gt; 4 -&gt; even</a:t>
            </a:r>
            <a:endParaRPr lang="ko-KR" altLang="en-US" dirty="0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C4456AE9-7703-41BA-96EC-0B6CFDE290F3}"/>
              </a:ext>
            </a:extLst>
          </p:cNvPr>
          <p:cNvGrpSpPr/>
          <p:nvPr/>
        </p:nvGrpSpPr>
        <p:grpSpPr>
          <a:xfrm>
            <a:off x="2260258" y="5212242"/>
            <a:ext cx="2859924" cy="360000"/>
            <a:chOff x="1536358" y="4190550"/>
            <a:chExt cx="2859924" cy="360000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5C26B249-A897-44ED-9CBA-9B0BB485649E}"/>
                </a:ext>
              </a:extLst>
            </p:cNvPr>
            <p:cNvSpPr/>
            <p:nvPr/>
          </p:nvSpPr>
          <p:spPr>
            <a:xfrm>
              <a:off x="1536358" y="4190550"/>
              <a:ext cx="360000" cy="360000"/>
            </a:xfrm>
            <a:prstGeom prst="rect">
              <a:avLst/>
            </a:prstGeom>
            <a:noFill/>
            <a:ln w="28575">
              <a:solidFill>
                <a:srgbClr val="B754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1050B5E-809B-4923-B42B-C6DC2A46B4C2}"/>
                </a:ext>
              </a:extLst>
            </p:cNvPr>
            <p:cNvSpPr/>
            <p:nvPr/>
          </p:nvSpPr>
          <p:spPr>
            <a:xfrm>
              <a:off x="1893012" y="4190550"/>
              <a:ext cx="360000" cy="360000"/>
            </a:xfrm>
            <a:prstGeom prst="rect">
              <a:avLst/>
            </a:prstGeom>
            <a:noFill/>
            <a:ln w="28575">
              <a:solidFill>
                <a:srgbClr val="B754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3A38D9F-8077-4E04-9B5E-F46959F15E71}"/>
                </a:ext>
              </a:extLst>
            </p:cNvPr>
            <p:cNvSpPr/>
            <p:nvPr/>
          </p:nvSpPr>
          <p:spPr>
            <a:xfrm>
              <a:off x="2253012" y="4190550"/>
              <a:ext cx="360000" cy="360000"/>
            </a:xfrm>
            <a:prstGeom prst="rect">
              <a:avLst/>
            </a:prstGeom>
            <a:noFill/>
            <a:ln w="28575">
              <a:solidFill>
                <a:srgbClr val="B754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A8038BE-E19F-4DA3-900A-40C4318F490F}"/>
                </a:ext>
              </a:extLst>
            </p:cNvPr>
            <p:cNvSpPr/>
            <p:nvPr/>
          </p:nvSpPr>
          <p:spPr>
            <a:xfrm>
              <a:off x="2609666" y="4190550"/>
              <a:ext cx="360000" cy="360000"/>
            </a:xfrm>
            <a:prstGeom prst="rect">
              <a:avLst/>
            </a:prstGeom>
            <a:noFill/>
            <a:ln w="28575">
              <a:solidFill>
                <a:srgbClr val="B754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E302B14A-FBD3-4719-B8A6-016ED3101115}"/>
                </a:ext>
              </a:extLst>
            </p:cNvPr>
            <p:cNvSpPr/>
            <p:nvPr/>
          </p:nvSpPr>
          <p:spPr>
            <a:xfrm>
              <a:off x="2966320" y="4190550"/>
              <a:ext cx="360000" cy="360000"/>
            </a:xfrm>
            <a:prstGeom prst="rect">
              <a:avLst/>
            </a:prstGeom>
            <a:noFill/>
            <a:ln w="28575">
              <a:solidFill>
                <a:srgbClr val="B754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0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CD6BAD0-4FDF-4F25-81BD-54A856D14A38}"/>
                </a:ext>
              </a:extLst>
            </p:cNvPr>
            <p:cNvSpPr/>
            <p:nvPr/>
          </p:nvSpPr>
          <p:spPr>
            <a:xfrm>
              <a:off x="3322974" y="4190550"/>
              <a:ext cx="360000" cy="360000"/>
            </a:xfrm>
            <a:prstGeom prst="rect">
              <a:avLst/>
            </a:prstGeom>
            <a:noFill/>
            <a:ln w="28575">
              <a:solidFill>
                <a:srgbClr val="B754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0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AAAF577C-4C62-4D05-8E9D-4996731D5FED}"/>
                </a:ext>
              </a:extLst>
            </p:cNvPr>
            <p:cNvSpPr/>
            <p:nvPr/>
          </p:nvSpPr>
          <p:spPr>
            <a:xfrm>
              <a:off x="3679628" y="4190550"/>
              <a:ext cx="360000" cy="360000"/>
            </a:xfrm>
            <a:prstGeom prst="rect">
              <a:avLst/>
            </a:prstGeom>
            <a:noFill/>
            <a:ln w="28575">
              <a:solidFill>
                <a:srgbClr val="B754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0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F5F0D6E-CE5C-4891-A6A3-AC5C5BA329A7}"/>
                </a:ext>
              </a:extLst>
            </p:cNvPr>
            <p:cNvSpPr/>
            <p:nvPr/>
          </p:nvSpPr>
          <p:spPr>
            <a:xfrm>
              <a:off x="4036282" y="4190550"/>
              <a:ext cx="360000" cy="36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0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73" name="화살표: 오른쪽 72">
            <a:extLst>
              <a:ext uri="{FF2B5EF4-FFF2-40B4-BE49-F238E27FC236}">
                <a16:creationId xmlns:a16="http://schemas.microsoft.com/office/drawing/2014/main" id="{228FE662-EFDE-463F-BE23-480C1D8E04C2}"/>
              </a:ext>
            </a:extLst>
          </p:cNvPr>
          <p:cNvSpPr/>
          <p:nvPr/>
        </p:nvSpPr>
        <p:spPr>
          <a:xfrm>
            <a:off x="5473490" y="5257624"/>
            <a:ext cx="360000" cy="26923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46D2F665-6C2C-4E79-B43F-6486D0465DBA}"/>
              </a:ext>
            </a:extLst>
          </p:cNvPr>
          <p:cNvGrpSpPr/>
          <p:nvPr/>
        </p:nvGrpSpPr>
        <p:grpSpPr>
          <a:xfrm>
            <a:off x="6146380" y="5217996"/>
            <a:ext cx="2859924" cy="360000"/>
            <a:chOff x="1536358" y="4190550"/>
            <a:chExt cx="2859924" cy="360000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A957EB26-EF9D-44B4-AEC8-00AED46EF57A}"/>
                </a:ext>
              </a:extLst>
            </p:cNvPr>
            <p:cNvSpPr/>
            <p:nvPr/>
          </p:nvSpPr>
          <p:spPr>
            <a:xfrm>
              <a:off x="1536358" y="4190550"/>
              <a:ext cx="360000" cy="360000"/>
            </a:xfrm>
            <a:prstGeom prst="rect">
              <a:avLst/>
            </a:prstGeom>
            <a:noFill/>
            <a:ln w="28575">
              <a:solidFill>
                <a:srgbClr val="B754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?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F8AC33B0-6159-451F-A243-8FA3ABAFB698}"/>
                </a:ext>
              </a:extLst>
            </p:cNvPr>
            <p:cNvSpPr/>
            <p:nvPr/>
          </p:nvSpPr>
          <p:spPr>
            <a:xfrm>
              <a:off x="1893012" y="4190550"/>
              <a:ext cx="360000" cy="360000"/>
            </a:xfrm>
            <a:prstGeom prst="rect">
              <a:avLst/>
            </a:prstGeom>
            <a:noFill/>
            <a:ln w="28575">
              <a:solidFill>
                <a:srgbClr val="B754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DC20064-9397-4D3E-9521-57AB59EBD261}"/>
                </a:ext>
              </a:extLst>
            </p:cNvPr>
            <p:cNvSpPr/>
            <p:nvPr/>
          </p:nvSpPr>
          <p:spPr>
            <a:xfrm>
              <a:off x="2253012" y="4190550"/>
              <a:ext cx="360000" cy="360000"/>
            </a:xfrm>
            <a:prstGeom prst="rect">
              <a:avLst/>
            </a:prstGeom>
            <a:noFill/>
            <a:ln w="28575">
              <a:solidFill>
                <a:srgbClr val="B754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84C9792-3A68-4EC1-B12A-5091D663FFD6}"/>
                </a:ext>
              </a:extLst>
            </p:cNvPr>
            <p:cNvSpPr/>
            <p:nvPr/>
          </p:nvSpPr>
          <p:spPr>
            <a:xfrm>
              <a:off x="2609666" y="4190550"/>
              <a:ext cx="360000" cy="360000"/>
            </a:xfrm>
            <a:prstGeom prst="rect">
              <a:avLst/>
            </a:prstGeom>
            <a:noFill/>
            <a:ln w="28575">
              <a:solidFill>
                <a:srgbClr val="B754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B8B2D870-49E3-4CF1-9725-7FB71AFEB8F5}"/>
                </a:ext>
              </a:extLst>
            </p:cNvPr>
            <p:cNvSpPr/>
            <p:nvPr/>
          </p:nvSpPr>
          <p:spPr>
            <a:xfrm>
              <a:off x="2966320" y="4190550"/>
              <a:ext cx="360000" cy="360000"/>
            </a:xfrm>
            <a:prstGeom prst="rect">
              <a:avLst/>
            </a:prstGeom>
            <a:noFill/>
            <a:ln w="28575">
              <a:solidFill>
                <a:srgbClr val="B754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0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E1F07E09-D7FF-4B33-B62D-BC1F702BB312}"/>
                </a:ext>
              </a:extLst>
            </p:cNvPr>
            <p:cNvSpPr/>
            <p:nvPr/>
          </p:nvSpPr>
          <p:spPr>
            <a:xfrm>
              <a:off x="3322974" y="4190550"/>
              <a:ext cx="360000" cy="360000"/>
            </a:xfrm>
            <a:prstGeom prst="rect">
              <a:avLst/>
            </a:prstGeom>
            <a:noFill/>
            <a:ln w="28575">
              <a:solidFill>
                <a:srgbClr val="B754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0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D4431BBC-46CF-46F1-9AC7-CDCA104EDF06}"/>
                </a:ext>
              </a:extLst>
            </p:cNvPr>
            <p:cNvSpPr/>
            <p:nvPr/>
          </p:nvSpPr>
          <p:spPr>
            <a:xfrm>
              <a:off x="3679628" y="4190550"/>
              <a:ext cx="360000" cy="360000"/>
            </a:xfrm>
            <a:prstGeom prst="rect">
              <a:avLst/>
            </a:prstGeom>
            <a:noFill/>
            <a:ln w="28575">
              <a:solidFill>
                <a:srgbClr val="B754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0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2012D47E-B13B-4AB6-A141-D51E7FEDB302}"/>
                </a:ext>
              </a:extLst>
            </p:cNvPr>
            <p:cNvSpPr/>
            <p:nvPr/>
          </p:nvSpPr>
          <p:spPr>
            <a:xfrm>
              <a:off x="4036282" y="4190550"/>
              <a:ext cx="360000" cy="36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0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631E830F-6F5A-47B8-B768-53CDB69C4AB2}"/>
              </a:ext>
            </a:extLst>
          </p:cNvPr>
          <p:cNvSpPr txBox="1"/>
          <p:nvPr/>
        </p:nvSpPr>
        <p:spPr>
          <a:xfrm>
            <a:off x="5961385" y="4502396"/>
            <a:ext cx="3229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Can predict the total number of 1bits was an even number</a:t>
            </a:r>
            <a:endParaRPr lang="ko-KR" altLang="en-US" dirty="0"/>
          </a:p>
        </p:txBody>
      </p:sp>
      <p:sp>
        <p:nvSpPr>
          <p:cNvPr id="84" name="화살표: 오른쪽 83">
            <a:extLst>
              <a:ext uri="{FF2B5EF4-FFF2-40B4-BE49-F238E27FC236}">
                <a16:creationId xmlns:a16="http://schemas.microsoft.com/office/drawing/2014/main" id="{4F087697-1B4E-46ED-8ACE-FAE0322D5711}"/>
              </a:ext>
            </a:extLst>
          </p:cNvPr>
          <p:cNvSpPr/>
          <p:nvPr/>
        </p:nvSpPr>
        <p:spPr>
          <a:xfrm>
            <a:off x="3685201" y="6327564"/>
            <a:ext cx="360000" cy="26923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C0A52B0-5321-4BDA-8D6D-19696A1621A5}"/>
              </a:ext>
            </a:extLst>
          </p:cNvPr>
          <p:cNvSpPr txBox="1"/>
          <p:nvPr/>
        </p:nvSpPr>
        <p:spPr>
          <a:xfrm>
            <a:off x="1468524" y="4142589"/>
            <a:ext cx="2315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* Apply even parity</a:t>
            </a:r>
            <a:endParaRPr lang="ko-KR" altLang="en-US" b="1" dirty="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895C82E9-3A9C-407E-B3E9-56CACAE9B876}"/>
              </a:ext>
            </a:extLst>
          </p:cNvPr>
          <p:cNvGrpSpPr/>
          <p:nvPr/>
        </p:nvGrpSpPr>
        <p:grpSpPr>
          <a:xfrm>
            <a:off x="4223528" y="6282182"/>
            <a:ext cx="2859924" cy="360000"/>
            <a:chOff x="1536358" y="4190550"/>
            <a:chExt cx="2859924" cy="360000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B2C60B7E-1597-4498-A0DF-E676D1A6F0BD}"/>
                </a:ext>
              </a:extLst>
            </p:cNvPr>
            <p:cNvSpPr/>
            <p:nvPr/>
          </p:nvSpPr>
          <p:spPr>
            <a:xfrm>
              <a:off x="1536358" y="4190550"/>
              <a:ext cx="360000" cy="360000"/>
            </a:xfrm>
            <a:prstGeom prst="rect">
              <a:avLst/>
            </a:prstGeom>
            <a:noFill/>
            <a:ln w="28575">
              <a:solidFill>
                <a:srgbClr val="B754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1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72FA1EA8-68BD-4F98-803B-2972FDC0E5DD}"/>
                </a:ext>
              </a:extLst>
            </p:cNvPr>
            <p:cNvSpPr/>
            <p:nvPr/>
          </p:nvSpPr>
          <p:spPr>
            <a:xfrm>
              <a:off x="1893012" y="4190550"/>
              <a:ext cx="360000" cy="360000"/>
            </a:xfrm>
            <a:prstGeom prst="rect">
              <a:avLst/>
            </a:prstGeom>
            <a:noFill/>
            <a:ln w="28575">
              <a:solidFill>
                <a:srgbClr val="B754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326F19FD-1ECB-4C35-A7BA-5B6AD4957FEB}"/>
                </a:ext>
              </a:extLst>
            </p:cNvPr>
            <p:cNvSpPr/>
            <p:nvPr/>
          </p:nvSpPr>
          <p:spPr>
            <a:xfrm>
              <a:off x="2253012" y="4190550"/>
              <a:ext cx="360000" cy="360000"/>
            </a:xfrm>
            <a:prstGeom prst="rect">
              <a:avLst/>
            </a:prstGeom>
            <a:noFill/>
            <a:ln w="28575">
              <a:solidFill>
                <a:srgbClr val="B754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1BBA5E2E-B886-4A09-A791-D07A7869DEDD}"/>
                </a:ext>
              </a:extLst>
            </p:cNvPr>
            <p:cNvSpPr/>
            <p:nvPr/>
          </p:nvSpPr>
          <p:spPr>
            <a:xfrm>
              <a:off x="2609666" y="4190550"/>
              <a:ext cx="360000" cy="360000"/>
            </a:xfrm>
            <a:prstGeom prst="rect">
              <a:avLst/>
            </a:prstGeom>
            <a:noFill/>
            <a:ln w="28575">
              <a:solidFill>
                <a:srgbClr val="B754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0B6450DF-1F19-4ACA-A826-B2D2D1EE9A7E}"/>
                </a:ext>
              </a:extLst>
            </p:cNvPr>
            <p:cNvSpPr/>
            <p:nvPr/>
          </p:nvSpPr>
          <p:spPr>
            <a:xfrm>
              <a:off x="2966320" y="4190550"/>
              <a:ext cx="360000" cy="360000"/>
            </a:xfrm>
            <a:prstGeom prst="rect">
              <a:avLst/>
            </a:prstGeom>
            <a:noFill/>
            <a:ln w="28575">
              <a:solidFill>
                <a:srgbClr val="B754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0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33B67E33-97F9-49ED-8475-6F4B8B6368EE}"/>
                </a:ext>
              </a:extLst>
            </p:cNvPr>
            <p:cNvSpPr/>
            <p:nvPr/>
          </p:nvSpPr>
          <p:spPr>
            <a:xfrm>
              <a:off x="3322974" y="4190550"/>
              <a:ext cx="360000" cy="360000"/>
            </a:xfrm>
            <a:prstGeom prst="rect">
              <a:avLst/>
            </a:prstGeom>
            <a:noFill/>
            <a:ln w="28575">
              <a:solidFill>
                <a:srgbClr val="B754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0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E6865AF-95D4-4D03-94DA-9527DB125C75}"/>
                </a:ext>
              </a:extLst>
            </p:cNvPr>
            <p:cNvSpPr/>
            <p:nvPr/>
          </p:nvSpPr>
          <p:spPr>
            <a:xfrm>
              <a:off x="3679628" y="4190550"/>
              <a:ext cx="360000" cy="360000"/>
            </a:xfrm>
            <a:prstGeom prst="rect">
              <a:avLst/>
            </a:prstGeom>
            <a:noFill/>
            <a:ln w="28575">
              <a:solidFill>
                <a:srgbClr val="B754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0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0F933403-31A8-4D11-9DA2-BC991116F00C}"/>
                </a:ext>
              </a:extLst>
            </p:cNvPr>
            <p:cNvSpPr/>
            <p:nvPr/>
          </p:nvSpPr>
          <p:spPr>
            <a:xfrm>
              <a:off x="4036282" y="4190550"/>
              <a:ext cx="360000" cy="36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0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CBFDBD22-3E56-4DDF-BC1F-42FE0A7EF03F}"/>
              </a:ext>
            </a:extLst>
          </p:cNvPr>
          <p:cNvSpPr txBox="1"/>
          <p:nvPr/>
        </p:nvSpPr>
        <p:spPr>
          <a:xfrm>
            <a:off x="4439999" y="5844897"/>
            <a:ext cx="2174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Receive 120 in 8bit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3547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664170" y="104774"/>
            <a:ext cx="437495" cy="523220"/>
            <a:chOff x="664170" y="85724"/>
            <a:chExt cx="437495" cy="523220"/>
          </a:xfrm>
        </p:grpSpPr>
        <p:sp>
          <p:nvSpPr>
            <p:cNvPr id="25" name="타원 24"/>
            <p:cNvSpPr/>
            <p:nvPr/>
          </p:nvSpPr>
          <p:spPr>
            <a:xfrm>
              <a:off x="664170" y="147637"/>
              <a:ext cx="437495" cy="437495"/>
            </a:xfrm>
            <a:prstGeom prst="ellipse">
              <a:avLst/>
            </a:prstGeom>
            <a:solidFill>
              <a:srgbClr val="C5A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85937" y="85724"/>
              <a:ext cx="3802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kern="0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6</a:t>
              </a:r>
              <a:endPara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405ED3A-0648-4DBC-AD07-BCC345E09211}"/>
              </a:ext>
            </a:extLst>
          </p:cNvPr>
          <p:cNvSpPr txBox="1"/>
          <p:nvPr/>
        </p:nvSpPr>
        <p:spPr>
          <a:xfrm>
            <a:off x="1101665" y="104775"/>
            <a:ext cx="6478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+mn-ea"/>
              </a:rPr>
              <a:t>UART Experiment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76F849-8088-4256-A145-07E704A1F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921" y="1793691"/>
            <a:ext cx="7976562" cy="361438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C25C26F-58A1-4EAA-AD9E-D1817A1B9E36}"/>
              </a:ext>
            </a:extLst>
          </p:cNvPr>
          <p:cNvGrpSpPr>
            <a:grpSpLocks noChangeAspect="1"/>
          </p:cNvGrpSpPr>
          <p:nvPr/>
        </p:nvGrpSpPr>
        <p:grpSpPr>
          <a:xfrm>
            <a:off x="866144" y="1662470"/>
            <a:ext cx="2669562" cy="3745601"/>
            <a:chOff x="685937" y="1836049"/>
            <a:chExt cx="3095625" cy="43434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1AA7D76-19DC-4859-892D-09CBFD071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937" y="1836049"/>
              <a:ext cx="3095625" cy="43434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A968F78-EDE1-48B9-B7A0-E1C6C133F3CB}"/>
                </a:ext>
              </a:extLst>
            </p:cNvPr>
            <p:cNvSpPr/>
            <p:nvPr/>
          </p:nvSpPr>
          <p:spPr>
            <a:xfrm>
              <a:off x="3131215" y="5538416"/>
              <a:ext cx="548640" cy="2057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08A32D0-0353-40E9-AB3F-39C8A7472AC1}"/>
              </a:ext>
            </a:extLst>
          </p:cNvPr>
          <p:cNvSpPr txBox="1"/>
          <p:nvPr/>
        </p:nvSpPr>
        <p:spPr>
          <a:xfrm>
            <a:off x="979980" y="5553759"/>
            <a:ext cx="244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GND -&gt; Probe GND</a:t>
            </a:r>
          </a:p>
          <a:p>
            <a:r>
              <a:rPr lang="en-US" altLang="ko-KR" dirty="0"/>
              <a:t>TX -&gt; Probe hook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B35204-60E8-4813-937C-64D04B41FF9F}"/>
              </a:ext>
            </a:extLst>
          </p:cNvPr>
          <p:cNvSpPr/>
          <p:nvPr/>
        </p:nvSpPr>
        <p:spPr>
          <a:xfrm>
            <a:off x="2974869" y="3183179"/>
            <a:ext cx="473129" cy="177423"/>
          </a:xfrm>
          <a:prstGeom prst="rect">
            <a:avLst/>
          </a:prstGeom>
          <a:noFill/>
          <a:ln w="28575">
            <a:solidFill>
              <a:srgbClr val="B754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647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664170" y="104774"/>
            <a:ext cx="437495" cy="523220"/>
            <a:chOff x="664170" y="85724"/>
            <a:chExt cx="437495" cy="523220"/>
          </a:xfrm>
        </p:grpSpPr>
        <p:sp>
          <p:nvSpPr>
            <p:cNvPr id="25" name="타원 24"/>
            <p:cNvSpPr/>
            <p:nvPr/>
          </p:nvSpPr>
          <p:spPr>
            <a:xfrm>
              <a:off x="664170" y="147637"/>
              <a:ext cx="437495" cy="437495"/>
            </a:xfrm>
            <a:prstGeom prst="ellipse">
              <a:avLst/>
            </a:prstGeom>
            <a:solidFill>
              <a:srgbClr val="C5A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85937" y="85724"/>
              <a:ext cx="3802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kern="0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7</a:t>
              </a:r>
              <a:endPara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405ED3A-0648-4DBC-AD07-BCC345E09211}"/>
              </a:ext>
            </a:extLst>
          </p:cNvPr>
          <p:cNvSpPr txBox="1"/>
          <p:nvPr/>
        </p:nvSpPr>
        <p:spPr>
          <a:xfrm>
            <a:off x="1101665" y="104775"/>
            <a:ext cx="6478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+mn-ea"/>
              </a:rPr>
              <a:t>UART Experiment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194B21-4491-4D82-9C4E-55FD0968317E}"/>
              </a:ext>
            </a:extLst>
          </p:cNvPr>
          <p:cNvSpPr txBox="1"/>
          <p:nvPr/>
        </p:nvSpPr>
        <p:spPr>
          <a:xfrm>
            <a:off x="664170" y="2459504"/>
            <a:ext cx="108515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Text -&gt; ASCII -&gt; Binary</a:t>
            </a:r>
          </a:p>
          <a:p>
            <a:pPr algn="ctr"/>
            <a:endParaRPr lang="en-US" altLang="ko-KR" sz="2400" dirty="0"/>
          </a:p>
          <a:p>
            <a:pPr algn="ctr"/>
            <a:endParaRPr lang="en-US" altLang="ko-KR" sz="2400" dirty="0"/>
          </a:p>
          <a:p>
            <a:pPr algn="ctr"/>
            <a:r>
              <a:rPr lang="en-US" altLang="ko-KR" sz="2400" dirty="0">
                <a:hlinkClick r:id="rId3"/>
              </a:rPr>
              <a:t>ASCII, 10</a:t>
            </a:r>
            <a:r>
              <a:rPr lang="ko-KR" altLang="en-US" sz="2400" dirty="0">
                <a:hlinkClick r:id="rId3"/>
              </a:rPr>
              <a:t>진수</a:t>
            </a:r>
            <a:r>
              <a:rPr lang="en-US" altLang="ko-KR" sz="2400" dirty="0">
                <a:hlinkClick r:id="rId3"/>
              </a:rPr>
              <a:t>, 16</a:t>
            </a:r>
            <a:r>
              <a:rPr lang="ko-KR" altLang="en-US" sz="2400" dirty="0">
                <a:hlinkClick r:id="rId3"/>
              </a:rPr>
              <a:t>진수</a:t>
            </a:r>
            <a:r>
              <a:rPr lang="en-US" altLang="ko-KR" sz="2400" dirty="0">
                <a:hlinkClick r:id="rId3"/>
              </a:rPr>
              <a:t>, 8</a:t>
            </a:r>
            <a:r>
              <a:rPr lang="ko-KR" altLang="en-US" sz="2400" dirty="0">
                <a:hlinkClick r:id="rId3"/>
              </a:rPr>
              <a:t>진수</a:t>
            </a:r>
            <a:r>
              <a:rPr lang="en-US" altLang="ko-KR" sz="2400" dirty="0">
                <a:hlinkClick r:id="rId3"/>
              </a:rPr>
              <a:t>, 2</a:t>
            </a:r>
            <a:r>
              <a:rPr lang="ko-KR" altLang="en-US" sz="2400" dirty="0">
                <a:hlinkClick r:id="rId3"/>
              </a:rPr>
              <a:t>진수 </a:t>
            </a:r>
            <a:r>
              <a:rPr lang="ko-KR" altLang="en-US" sz="2400" dirty="0" err="1">
                <a:hlinkClick r:id="rId3"/>
              </a:rPr>
              <a:t>변환표</a:t>
            </a:r>
            <a:r>
              <a:rPr lang="ko-KR" altLang="en-US" sz="2400" dirty="0">
                <a:hlinkClick r:id="rId3"/>
              </a:rPr>
              <a:t> </a:t>
            </a:r>
            <a:r>
              <a:rPr lang="en-US" altLang="ko-KR" sz="2400" dirty="0">
                <a:hlinkClick r:id="rId3"/>
              </a:rPr>
              <a:t>- IBM Documentation</a:t>
            </a:r>
            <a:endParaRPr lang="ko-KR" altLang="en-US" sz="2400" dirty="0"/>
          </a:p>
          <a:p>
            <a:pPr algn="ctr"/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09858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664170" y="104774"/>
            <a:ext cx="437495" cy="523220"/>
            <a:chOff x="664170" y="85724"/>
            <a:chExt cx="437495" cy="523220"/>
          </a:xfrm>
        </p:grpSpPr>
        <p:sp>
          <p:nvSpPr>
            <p:cNvPr id="25" name="타원 24"/>
            <p:cNvSpPr/>
            <p:nvPr/>
          </p:nvSpPr>
          <p:spPr>
            <a:xfrm>
              <a:off x="664170" y="147637"/>
              <a:ext cx="437495" cy="437495"/>
            </a:xfrm>
            <a:prstGeom prst="ellipse">
              <a:avLst/>
            </a:prstGeom>
            <a:solidFill>
              <a:srgbClr val="C5A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85937" y="85724"/>
              <a:ext cx="3802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kern="0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8</a:t>
              </a:r>
              <a:endPara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405ED3A-0648-4DBC-AD07-BCC345E09211}"/>
              </a:ext>
            </a:extLst>
          </p:cNvPr>
          <p:cNvSpPr txBox="1"/>
          <p:nvPr/>
        </p:nvSpPr>
        <p:spPr>
          <a:xfrm>
            <a:off x="1101665" y="104775"/>
            <a:ext cx="6478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+mn-ea"/>
              </a:rPr>
              <a:t>UART Experiment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F6399B-244A-441B-8739-DBBF6B4F0B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952" b="15174"/>
          <a:stretch/>
        </p:blipFill>
        <p:spPr>
          <a:xfrm>
            <a:off x="2134688" y="870215"/>
            <a:ext cx="7922623" cy="50604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EB6C47-9D22-40B4-8AD0-18CF01BDBEC9}"/>
              </a:ext>
            </a:extLst>
          </p:cNvPr>
          <p:cNvSpPr txBox="1"/>
          <p:nvPr/>
        </p:nvSpPr>
        <p:spPr>
          <a:xfrm>
            <a:off x="4859382" y="3006320"/>
            <a:ext cx="2551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b="1" dirty="0">
                <a:solidFill>
                  <a:srgbClr val="FF0000"/>
                </a:solidFill>
              </a:rPr>
              <a:t>0100000101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45A3CC-6EBD-4DF8-8410-70C0EB9C24CB}"/>
              </a:ext>
            </a:extLst>
          </p:cNvPr>
          <p:cNvSpPr txBox="1"/>
          <p:nvPr/>
        </p:nvSpPr>
        <p:spPr>
          <a:xfrm>
            <a:off x="4241707" y="5987785"/>
            <a:ext cx="3786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Text -&gt; ASCII decimal-&gt; Binary</a:t>
            </a:r>
          </a:p>
          <a:p>
            <a:pPr algn="ctr"/>
            <a:r>
              <a:rPr lang="en-US" altLang="ko-KR" dirty="0"/>
              <a:t>A -&gt; 65 -&gt;1000001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7F7718-7616-4844-BEA3-52641186EA71}"/>
              </a:ext>
            </a:extLst>
          </p:cNvPr>
          <p:cNvSpPr txBox="1"/>
          <p:nvPr/>
        </p:nvSpPr>
        <p:spPr>
          <a:xfrm>
            <a:off x="3450451" y="3834264"/>
            <a:ext cx="13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End signal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676EFBFC-F98D-482F-AAEE-F12955A213F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81209" y="3646159"/>
            <a:ext cx="551565" cy="195218"/>
          </a:xfrm>
          <a:prstGeom prst="bentConnector3">
            <a:avLst>
              <a:gd name="adj1" fmla="val 1071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BD2E5DC-1958-4DA9-A776-F81C48C5DBB2}"/>
              </a:ext>
            </a:extLst>
          </p:cNvPr>
          <p:cNvSpPr txBox="1"/>
          <p:nvPr/>
        </p:nvSpPr>
        <p:spPr>
          <a:xfrm>
            <a:off x="7472094" y="3834885"/>
            <a:ext cx="13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Start signal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B6A5936B-C93C-4112-8E13-B17EE7740B9F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>
            <a:off x="7245350" y="3467985"/>
            <a:ext cx="226744" cy="551566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416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664170" y="104774"/>
            <a:ext cx="437495" cy="523220"/>
            <a:chOff x="664170" y="85724"/>
            <a:chExt cx="437495" cy="523220"/>
          </a:xfrm>
        </p:grpSpPr>
        <p:sp>
          <p:nvSpPr>
            <p:cNvPr id="25" name="타원 24"/>
            <p:cNvSpPr/>
            <p:nvPr/>
          </p:nvSpPr>
          <p:spPr>
            <a:xfrm>
              <a:off x="664170" y="147637"/>
              <a:ext cx="437495" cy="437495"/>
            </a:xfrm>
            <a:prstGeom prst="ellipse">
              <a:avLst/>
            </a:prstGeom>
            <a:solidFill>
              <a:srgbClr val="C5A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85937" y="85724"/>
              <a:ext cx="3802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kern="0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9</a:t>
              </a:r>
              <a:endPara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405ED3A-0648-4DBC-AD07-BCC345E09211}"/>
              </a:ext>
            </a:extLst>
          </p:cNvPr>
          <p:cNvSpPr txBox="1"/>
          <p:nvPr/>
        </p:nvSpPr>
        <p:spPr>
          <a:xfrm>
            <a:off x="1101665" y="104775"/>
            <a:ext cx="6478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+mn-ea"/>
              </a:rPr>
              <a:t>Arduino Communication method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194B21-4491-4D82-9C4E-55FD0968317E}"/>
              </a:ext>
            </a:extLst>
          </p:cNvPr>
          <p:cNvSpPr txBox="1"/>
          <p:nvPr/>
        </p:nvSpPr>
        <p:spPr>
          <a:xfrm>
            <a:off x="664170" y="914400"/>
            <a:ext cx="10851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SPI(Serial Peripheral Interface)</a:t>
            </a:r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9C1020-41EA-4764-8E62-C8FE489CEC9D}"/>
              </a:ext>
            </a:extLst>
          </p:cNvPr>
          <p:cNvSpPr txBox="1"/>
          <p:nvPr/>
        </p:nvSpPr>
        <p:spPr>
          <a:xfrm>
            <a:off x="1066168" y="1529163"/>
            <a:ext cx="10230481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Synchronous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/>
              <a:t>A protoc</a:t>
            </a:r>
            <a:r>
              <a:rPr lang="en-US" altLang="ko-KR" dirty="0"/>
              <a:t>ol for multiple slave devices to </a:t>
            </a:r>
            <a:r>
              <a:rPr lang="en-US" altLang="ko-KR" dirty="0" err="1"/>
              <a:t>commiunicate</a:t>
            </a:r>
            <a:r>
              <a:rPr lang="en-US" altLang="ko-KR" dirty="0"/>
              <a:t> with one master devices. -&gt; 1:N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/>
              <a:t>Use </a:t>
            </a:r>
            <a:r>
              <a:rPr lang="en-US" altLang="ko-KR" dirty="0"/>
              <a:t>4</a:t>
            </a:r>
            <a:r>
              <a:rPr lang="en-US" altLang="ko-KR" sz="1800" dirty="0"/>
              <a:t> lines for communication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Full duplex (Clock: SCL)</a:t>
            </a:r>
            <a:endParaRPr lang="ko-KR" altLang="en-US" sz="1800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7CF48D6-6A30-4FD0-ADB1-B71CBBBA7285}"/>
              </a:ext>
            </a:extLst>
          </p:cNvPr>
          <p:cNvGrpSpPr/>
          <p:nvPr/>
        </p:nvGrpSpPr>
        <p:grpSpPr>
          <a:xfrm>
            <a:off x="1457435" y="3229950"/>
            <a:ext cx="4915233" cy="3422275"/>
            <a:chOff x="1752998" y="3196104"/>
            <a:chExt cx="4915233" cy="34222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4258EFF-9C5A-490C-AC64-73269057FAFA}"/>
                </a:ext>
              </a:extLst>
            </p:cNvPr>
            <p:cNvSpPr/>
            <p:nvPr/>
          </p:nvSpPr>
          <p:spPr>
            <a:xfrm rot="-5400000">
              <a:off x="3771779" y="3622120"/>
              <a:ext cx="1138482" cy="11009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>
                  <a:solidFill>
                    <a:schemeClr val="tx1"/>
                  </a:solidFill>
                </a:rPr>
                <a:t>SCK</a:t>
              </a:r>
            </a:p>
            <a:p>
              <a:r>
                <a:rPr lang="en-US" altLang="ko-KR" sz="1600" dirty="0">
                  <a:solidFill>
                    <a:schemeClr val="tx1"/>
                  </a:solidFill>
                </a:rPr>
                <a:t>MOSI</a:t>
              </a:r>
            </a:p>
            <a:p>
              <a:r>
                <a:rPr lang="en-US" altLang="ko-KR" sz="1600" dirty="0">
                  <a:solidFill>
                    <a:schemeClr val="tx1"/>
                  </a:solidFill>
                </a:rPr>
                <a:t>MISO</a:t>
              </a:r>
            </a:p>
            <a:p>
              <a:r>
                <a:rPr lang="en-US" altLang="ko-KR" sz="1600" dirty="0">
                  <a:solidFill>
                    <a:schemeClr val="tx1"/>
                  </a:solidFill>
                </a:rPr>
                <a:t>SS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84F6ED-2BE8-4F3A-8E16-BF2F81C656A8}"/>
                </a:ext>
              </a:extLst>
            </p:cNvPr>
            <p:cNvSpPr/>
            <p:nvPr/>
          </p:nvSpPr>
          <p:spPr>
            <a:xfrm rot="-5400000">
              <a:off x="5520706" y="3622120"/>
              <a:ext cx="1138482" cy="11009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>
                  <a:solidFill>
                    <a:schemeClr val="tx1"/>
                  </a:solidFill>
                </a:rPr>
                <a:t>SCK</a:t>
              </a:r>
            </a:p>
            <a:p>
              <a:r>
                <a:rPr lang="en-US" altLang="ko-KR" sz="1600" dirty="0">
                  <a:solidFill>
                    <a:schemeClr val="tx1"/>
                  </a:solidFill>
                </a:rPr>
                <a:t>MOSI</a:t>
              </a:r>
            </a:p>
            <a:p>
              <a:r>
                <a:rPr lang="en-US" altLang="ko-KR" sz="1600" dirty="0">
                  <a:solidFill>
                    <a:schemeClr val="tx1"/>
                  </a:solidFill>
                </a:rPr>
                <a:t>MISO</a:t>
              </a:r>
            </a:p>
            <a:p>
              <a:r>
                <a:rPr lang="en-US" altLang="ko-KR" sz="1600" dirty="0">
                  <a:solidFill>
                    <a:schemeClr val="tx1"/>
                  </a:solidFill>
                </a:rPr>
                <a:t>SS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F42903-91A6-473C-A0A5-82682C5EE56F}"/>
                </a:ext>
              </a:extLst>
            </p:cNvPr>
            <p:cNvSpPr txBox="1"/>
            <p:nvPr/>
          </p:nvSpPr>
          <p:spPr>
            <a:xfrm>
              <a:off x="3762734" y="3196105"/>
              <a:ext cx="1156569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/>
                <a:t>SLAVE 1</a:t>
              </a:r>
              <a:endParaRPr lang="ko-KR" altLang="en-US" sz="14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05E23A-EB7D-4A87-9797-2445CB6B4DB2}"/>
                </a:ext>
              </a:extLst>
            </p:cNvPr>
            <p:cNvSpPr txBox="1"/>
            <p:nvPr/>
          </p:nvSpPr>
          <p:spPr>
            <a:xfrm>
              <a:off x="5511662" y="3196104"/>
              <a:ext cx="1156569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/>
                <a:t>SLAVE n</a:t>
              </a:r>
              <a:endParaRPr lang="ko-KR" altLang="en-US" sz="14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AE2B614-3BF5-4FE7-81DA-09B9C75D42D3}"/>
                </a:ext>
              </a:extLst>
            </p:cNvPr>
            <p:cNvSpPr txBox="1"/>
            <p:nvPr/>
          </p:nvSpPr>
          <p:spPr>
            <a:xfrm>
              <a:off x="1752998" y="4676825"/>
              <a:ext cx="1156569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/>
                <a:t>MASTER</a:t>
              </a:r>
              <a:endParaRPr lang="ko-KR" altLang="en-US" sz="1400" b="1" dirty="0"/>
            </a:p>
          </p:txBody>
        </p:sp>
        <p:cxnSp>
          <p:nvCxnSpPr>
            <p:cNvPr id="4" name="연결선: 꺾임 3">
              <a:extLst>
                <a:ext uri="{FF2B5EF4-FFF2-40B4-BE49-F238E27FC236}">
                  <a16:creationId xmlns:a16="http://schemas.microsoft.com/office/drawing/2014/main" id="{52FFCA93-6907-413A-A868-FD5B83560E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9567" y="4791753"/>
              <a:ext cx="1076646" cy="580348"/>
            </a:xfrm>
            <a:prstGeom prst="bentConnector3">
              <a:avLst>
                <a:gd name="adj1" fmla="val 99985"/>
              </a:avLst>
            </a:prstGeom>
            <a:ln w="19050">
              <a:solidFill>
                <a:srgbClr val="81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1C9E2A76-43ED-4BF2-A55C-A3A8932D8B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9567" y="4791752"/>
              <a:ext cx="2831627" cy="580350"/>
            </a:xfrm>
            <a:prstGeom prst="bentConnector3">
              <a:avLst>
                <a:gd name="adj1" fmla="val 99952"/>
              </a:avLst>
            </a:prstGeom>
            <a:ln w="19050">
              <a:solidFill>
                <a:srgbClr val="81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37D5D50F-4B5D-41E0-9D4D-C0D7E8BE87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9567" y="4791751"/>
              <a:ext cx="1329058" cy="839308"/>
            </a:xfrm>
            <a:prstGeom prst="bentConnector3">
              <a:avLst>
                <a:gd name="adj1" fmla="val 99988"/>
              </a:avLst>
            </a:prstGeom>
            <a:ln w="19050">
              <a:solidFill>
                <a:srgbClr val="008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연결선: 꺾임 38">
              <a:extLst>
                <a:ext uri="{FF2B5EF4-FFF2-40B4-BE49-F238E27FC236}">
                  <a16:creationId xmlns:a16="http://schemas.microsoft.com/office/drawing/2014/main" id="{2081763C-7E24-4434-84D6-F1D0CDC5FE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8610" y="4791751"/>
              <a:ext cx="3070234" cy="839308"/>
            </a:xfrm>
            <a:prstGeom prst="bentConnector3">
              <a:avLst>
                <a:gd name="adj1" fmla="val 100026"/>
              </a:avLst>
            </a:prstGeom>
            <a:ln w="19050">
              <a:solidFill>
                <a:srgbClr val="008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연결선: 꺾임 41">
              <a:extLst>
                <a:ext uri="{FF2B5EF4-FFF2-40B4-BE49-F238E27FC236}">
                  <a16:creationId xmlns:a16="http://schemas.microsoft.com/office/drawing/2014/main" id="{A4165A00-D35C-484D-8A4D-982BB26E7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9567" y="4800986"/>
              <a:ext cx="1569564" cy="1075072"/>
            </a:xfrm>
            <a:prstGeom prst="bentConnector3">
              <a:avLst>
                <a:gd name="adj1" fmla="val 99914"/>
              </a:avLst>
            </a:prstGeom>
            <a:ln w="19050">
              <a:solidFill>
                <a:srgbClr val="00007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연결선: 꺾임 45">
              <a:extLst>
                <a:ext uri="{FF2B5EF4-FFF2-40B4-BE49-F238E27FC236}">
                  <a16:creationId xmlns:a16="http://schemas.microsoft.com/office/drawing/2014/main" id="{5AFCADA1-8FF4-497B-83E4-81626C9A9E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0524" y="4803349"/>
              <a:ext cx="3333589" cy="1063024"/>
            </a:xfrm>
            <a:prstGeom prst="bentConnector3">
              <a:avLst>
                <a:gd name="adj1" fmla="val 100002"/>
              </a:avLst>
            </a:prstGeom>
            <a:ln w="19050">
              <a:solidFill>
                <a:srgbClr val="00007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연결선: 꺾임 48">
              <a:extLst>
                <a:ext uri="{FF2B5EF4-FFF2-40B4-BE49-F238E27FC236}">
                  <a16:creationId xmlns:a16="http://schemas.microsoft.com/office/drawing/2014/main" id="{1F98AC6B-C148-4E80-91B8-DBEA28A73D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0524" y="4791301"/>
              <a:ext cx="1823876" cy="1328157"/>
            </a:xfrm>
            <a:prstGeom prst="bentConnector3">
              <a:avLst>
                <a:gd name="adj1" fmla="val 99874"/>
              </a:avLst>
            </a:prstGeom>
            <a:ln w="19050">
              <a:solidFill>
                <a:srgbClr val="FFBC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연결선: 꺾임 49">
              <a:extLst>
                <a:ext uri="{FF2B5EF4-FFF2-40B4-BE49-F238E27FC236}">
                  <a16:creationId xmlns:a16="http://schemas.microsoft.com/office/drawing/2014/main" id="{004C2D96-DE25-48F2-B958-D51997BF2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0523" y="4802900"/>
              <a:ext cx="3576477" cy="1573394"/>
            </a:xfrm>
            <a:prstGeom prst="bentConnector3">
              <a:avLst>
                <a:gd name="adj1" fmla="val 100002"/>
              </a:avLst>
            </a:prstGeom>
            <a:ln w="19050">
              <a:solidFill>
                <a:srgbClr val="FFBC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593EF91-A465-4DC5-997B-C23C4D4F5B8B}"/>
                </a:ext>
              </a:extLst>
            </p:cNvPr>
            <p:cNvSpPr/>
            <p:nvPr/>
          </p:nvSpPr>
          <p:spPr>
            <a:xfrm>
              <a:off x="1762042" y="5115264"/>
              <a:ext cx="1138482" cy="15031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600" dirty="0">
                  <a:solidFill>
                    <a:schemeClr val="tx1"/>
                  </a:solidFill>
                </a:rPr>
                <a:t>SCK</a:t>
              </a:r>
            </a:p>
            <a:p>
              <a:pPr algn="r"/>
              <a:r>
                <a:rPr lang="en-US" altLang="ko-KR" sz="1600" dirty="0">
                  <a:solidFill>
                    <a:schemeClr val="tx1"/>
                  </a:solidFill>
                </a:rPr>
                <a:t>MOSI</a:t>
              </a:r>
            </a:p>
            <a:p>
              <a:pPr algn="r"/>
              <a:r>
                <a:rPr lang="en-US" altLang="ko-KR" sz="1600" dirty="0">
                  <a:solidFill>
                    <a:schemeClr val="tx1"/>
                  </a:solidFill>
                </a:rPr>
                <a:t>MISO</a:t>
              </a:r>
            </a:p>
            <a:p>
              <a:pPr algn="r"/>
              <a:r>
                <a:rPr lang="en-US" altLang="ko-KR" sz="1600" dirty="0">
                  <a:solidFill>
                    <a:schemeClr val="tx1"/>
                  </a:solidFill>
                </a:rPr>
                <a:t>SS1</a:t>
              </a:r>
            </a:p>
            <a:p>
              <a:pPr algn="r"/>
              <a:r>
                <a:rPr lang="en-US" altLang="ko-KR" sz="1600" dirty="0" err="1">
                  <a:solidFill>
                    <a:schemeClr val="tx1"/>
                  </a:solidFill>
                </a:rPr>
                <a:t>SSn</a:t>
              </a:r>
              <a:endParaRPr lang="en-US" altLang="ko-KR" sz="16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6" name="표 56">
            <a:extLst>
              <a:ext uri="{FF2B5EF4-FFF2-40B4-BE49-F238E27FC236}">
                <a16:creationId xmlns:a16="http://schemas.microsoft.com/office/drawing/2014/main" id="{D7649926-2250-42B2-8187-5A986159E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930778"/>
              </p:ext>
            </p:extLst>
          </p:nvPr>
        </p:nvGraphicFramePr>
        <p:xfrm>
          <a:off x="6746371" y="3909646"/>
          <a:ext cx="5024582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68835">
                  <a:extLst>
                    <a:ext uri="{9D8B030D-6E8A-4147-A177-3AD203B41FA5}">
                      <a16:colId xmlns:a16="http://schemas.microsoft.com/office/drawing/2014/main" val="356519921"/>
                    </a:ext>
                  </a:extLst>
                </a:gridCol>
                <a:gridCol w="3555747">
                  <a:extLst>
                    <a:ext uri="{9D8B030D-6E8A-4147-A177-3AD203B41FA5}">
                      <a16:colId xmlns:a16="http://schemas.microsoft.com/office/drawing/2014/main" val="3117696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8233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SCK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Serial clock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3612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MOSI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Master output / Slave input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9406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MISO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Master input / Slave output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0781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SS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Slave select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2291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6781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5" name="연결선: 꺾임 324">
            <a:extLst>
              <a:ext uri="{FF2B5EF4-FFF2-40B4-BE49-F238E27FC236}">
                <a16:creationId xmlns:a16="http://schemas.microsoft.com/office/drawing/2014/main" id="{24EF0F9F-DEF4-4C31-9A44-FF72D3C9A557}"/>
              </a:ext>
            </a:extLst>
          </p:cNvPr>
          <p:cNvCxnSpPr>
            <a:cxnSpLocks/>
          </p:cNvCxnSpPr>
          <p:nvPr/>
        </p:nvCxnSpPr>
        <p:spPr>
          <a:xfrm flipV="1">
            <a:off x="6056618" y="3063606"/>
            <a:ext cx="472725" cy="729672"/>
          </a:xfrm>
          <a:prstGeom prst="bentConnector3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588154" y="104774"/>
            <a:ext cx="575799" cy="523220"/>
            <a:chOff x="588154" y="85724"/>
            <a:chExt cx="575799" cy="523220"/>
          </a:xfrm>
        </p:grpSpPr>
        <p:sp>
          <p:nvSpPr>
            <p:cNvPr id="25" name="타원 24"/>
            <p:cNvSpPr/>
            <p:nvPr/>
          </p:nvSpPr>
          <p:spPr>
            <a:xfrm>
              <a:off x="664170" y="147637"/>
              <a:ext cx="437495" cy="437495"/>
            </a:xfrm>
            <a:prstGeom prst="ellipse">
              <a:avLst/>
            </a:prstGeom>
            <a:solidFill>
              <a:srgbClr val="C5A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88154" y="85724"/>
              <a:ext cx="57579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kern="0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10</a:t>
              </a:r>
              <a:endPara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405ED3A-0648-4DBC-AD07-BCC345E09211}"/>
              </a:ext>
            </a:extLst>
          </p:cNvPr>
          <p:cNvSpPr txBox="1"/>
          <p:nvPr/>
        </p:nvSpPr>
        <p:spPr>
          <a:xfrm>
            <a:off x="1101665" y="104775"/>
            <a:ext cx="6478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+mn-ea"/>
              </a:rPr>
              <a:t>Arduino Communication method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194B21-4491-4D82-9C4E-55FD0968317E}"/>
              </a:ext>
            </a:extLst>
          </p:cNvPr>
          <p:cNvSpPr txBox="1"/>
          <p:nvPr/>
        </p:nvSpPr>
        <p:spPr>
          <a:xfrm>
            <a:off x="664170" y="914400"/>
            <a:ext cx="10851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SPI(Serial Peripheral Interface)</a:t>
            </a:r>
            <a:endParaRPr lang="ko-KR" altLang="en-US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E3C4A03-E178-42C7-B5FB-F07640A76229}"/>
              </a:ext>
            </a:extLst>
          </p:cNvPr>
          <p:cNvSpPr txBox="1"/>
          <p:nvPr/>
        </p:nvSpPr>
        <p:spPr>
          <a:xfrm>
            <a:off x="991338" y="2133240"/>
            <a:ext cx="82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SCK</a:t>
            </a:r>
            <a:endParaRPr lang="ko-KR" alt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01E6693-DB91-47BF-BFF6-6FA98D4EE6A2}"/>
              </a:ext>
            </a:extLst>
          </p:cNvPr>
          <p:cNvSpPr txBox="1"/>
          <p:nvPr/>
        </p:nvSpPr>
        <p:spPr>
          <a:xfrm>
            <a:off x="991338" y="3259747"/>
            <a:ext cx="82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MOSI</a:t>
            </a:r>
            <a:endParaRPr lang="ko-KR" altLang="en-US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4179CE-0D1E-4746-9D56-56979BF5ED0C}"/>
              </a:ext>
            </a:extLst>
          </p:cNvPr>
          <p:cNvSpPr txBox="1"/>
          <p:nvPr/>
        </p:nvSpPr>
        <p:spPr>
          <a:xfrm>
            <a:off x="991338" y="4386254"/>
            <a:ext cx="82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MISO</a:t>
            </a:r>
            <a:endParaRPr lang="ko-KR" altLang="en-US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F35C771-CBE3-47AF-8256-A163BF1A2AF7}"/>
              </a:ext>
            </a:extLst>
          </p:cNvPr>
          <p:cNvSpPr txBox="1"/>
          <p:nvPr/>
        </p:nvSpPr>
        <p:spPr>
          <a:xfrm>
            <a:off x="991338" y="5512761"/>
            <a:ext cx="82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SS</a:t>
            </a:r>
            <a:endParaRPr lang="ko-KR" altLang="en-US" b="1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D23AB29-5151-4757-B5B3-217EF618BFB6}"/>
              </a:ext>
            </a:extLst>
          </p:cNvPr>
          <p:cNvGrpSpPr/>
          <p:nvPr/>
        </p:nvGrpSpPr>
        <p:grpSpPr>
          <a:xfrm>
            <a:off x="2003252" y="1959387"/>
            <a:ext cx="9000000" cy="730323"/>
            <a:chOff x="2338648" y="2239381"/>
            <a:chExt cx="11513530" cy="730323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2151A22-EB17-45C2-B6DB-D674E8030A09}"/>
                </a:ext>
              </a:extLst>
            </p:cNvPr>
            <p:cNvCxnSpPr>
              <a:cxnSpLocks/>
            </p:cNvCxnSpPr>
            <p:nvPr/>
          </p:nvCxnSpPr>
          <p:spPr>
            <a:xfrm>
              <a:off x="2338648" y="2239382"/>
              <a:ext cx="720000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2E607489-835C-424D-AA18-97237D021D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49062" y="2239382"/>
              <a:ext cx="302089" cy="729672"/>
            </a:xfrm>
            <a:prstGeom prst="bentConnector3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29A49A11-7A2B-4A90-9DD2-68F572FFC993}"/>
                </a:ext>
              </a:extLst>
            </p:cNvPr>
            <p:cNvGrpSpPr/>
            <p:nvPr/>
          </p:nvGrpSpPr>
          <p:grpSpPr>
            <a:xfrm>
              <a:off x="3251151" y="2239381"/>
              <a:ext cx="588937" cy="729672"/>
              <a:chOff x="2301410" y="3232149"/>
              <a:chExt cx="588937" cy="1718541"/>
            </a:xfrm>
          </p:grpSpPr>
          <p:cxnSp>
            <p:nvCxnSpPr>
              <p:cNvPr id="29" name="연결선: 꺾임 28">
                <a:extLst>
                  <a:ext uri="{FF2B5EF4-FFF2-40B4-BE49-F238E27FC236}">
                    <a16:creationId xmlns:a16="http://schemas.microsoft.com/office/drawing/2014/main" id="{131058A2-1444-4CF4-81C3-F6BFF58936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1410" y="3232149"/>
                <a:ext cx="302089" cy="1718541"/>
              </a:xfrm>
              <a:prstGeom prst="bentConnector3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연결선: 꺾임 31">
                <a:extLst>
                  <a:ext uri="{FF2B5EF4-FFF2-40B4-BE49-F238E27FC236}">
                    <a16:creationId xmlns:a16="http://schemas.microsoft.com/office/drawing/2014/main" id="{796725A5-5DCC-4B7C-8E2C-6895DE6B5F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88258" y="3232149"/>
                <a:ext cx="302089" cy="1718541"/>
              </a:xfrm>
              <a:prstGeom prst="bentConnector3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AA86B7D-EFED-4B6F-8C0D-3E786960F5D6}"/>
                </a:ext>
              </a:extLst>
            </p:cNvPr>
            <p:cNvGrpSpPr/>
            <p:nvPr/>
          </p:nvGrpSpPr>
          <p:grpSpPr>
            <a:xfrm>
              <a:off x="3832389" y="2239381"/>
              <a:ext cx="588937" cy="729672"/>
              <a:chOff x="2301410" y="3232149"/>
              <a:chExt cx="588937" cy="1718541"/>
            </a:xfrm>
          </p:grpSpPr>
          <p:cxnSp>
            <p:nvCxnSpPr>
              <p:cNvPr id="34" name="연결선: 꺾임 33">
                <a:extLst>
                  <a:ext uri="{FF2B5EF4-FFF2-40B4-BE49-F238E27FC236}">
                    <a16:creationId xmlns:a16="http://schemas.microsoft.com/office/drawing/2014/main" id="{6A1DEB36-39A7-4799-9A3C-2928A06525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1410" y="3232149"/>
                <a:ext cx="302089" cy="1718541"/>
              </a:xfrm>
              <a:prstGeom prst="bentConnector3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연결선: 꺾임 34">
                <a:extLst>
                  <a:ext uri="{FF2B5EF4-FFF2-40B4-BE49-F238E27FC236}">
                    <a16:creationId xmlns:a16="http://schemas.microsoft.com/office/drawing/2014/main" id="{E6202DB8-E32A-46F4-A2DE-0B47EB838D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88258" y="3232149"/>
                <a:ext cx="302089" cy="1718541"/>
              </a:xfrm>
              <a:prstGeom prst="bentConnector3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B609B54A-02EA-41D4-98E6-EA686550578A}"/>
                </a:ext>
              </a:extLst>
            </p:cNvPr>
            <p:cNvGrpSpPr/>
            <p:nvPr/>
          </p:nvGrpSpPr>
          <p:grpSpPr>
            <a:xfrm>
              <a:off x="4422065" y="2239381"/>
              <a:ext cx="588937" cy="729672"/>
              <a:chOff x="2301410" y="3232149"/>
              <a:chExt cx="588937" cy="1718541"/>
            </a:xfrm>
          </p:grpSpPr>
          <p:cxnSp>
            <p:nvCxnSpPr>
              <p:cNvPr id="89" name="연결선: 꺾임 88">
                <a:extLst>
                  <a:ext uri="{FF2B5EF4-FFF2-40B4-BE49-F238E27FC236}">
                    <a16:creationId xmlns:a16="http://schemas.microsoft.com/office/drawing/2014/main" id="{462402B5-9841-4C21-929C-20E9CEA8A3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1410" y="3232149"/>
                <a:ext cx="302089" cy="1718541"/>
              </a:xfrm>
              <a:prstGeom prst="bentConnector3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연결선: 꺾임 89">
                <a:extLst>
                  <a:ext uri="{FF2B5EF4-FFF2-40B4-BE49-F238E27FC236}">
                    <a16:creationId xmlns:a16="http://schemas.microsoft.com/office/drawing/2014/main" id="{E8CEAEA9-85F3-4227-9F4A-4C504F1ED3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88258" y="3232149"/>
                <a:ext cx="302089" cy="1718541"/>
              </a:xfrm>
              <a:prstGeom prst="bentConnector3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7332A16A-0B19-4A69-BECA-1D80EC2E3885}"/>
                </a:ext>
              </a:extLst>
            </p:cNvPr>
            <p:cNvGrpSpPr/>
            <p:nvPr/>
          </p:nvGrpSpPr>
          <p:grpSpPr>
            <a:xfrm>
              <a:off x="5016003" y="2239381"/>
              <a:ext cx="588937" cy="729672"/>
              <a:chOff x="2301410" y="3232149"/>
              <a:chExt cx="588937" cy="1718541"/>
            </a:xfrm>
          </p:grpSpPr>
          <p:cxnSp>
            <p:nvCxnSpPr>
              <p:cNvPr id="92" name="연결선: 꺾임 91">
                <a:extLst>
                  <a:ext uri="{FF2B5EF4-FFF2-40B4-BE49-F238E27FC236}">
                    <a16:creationId xmlns:a16="http://schemas.microsoft.com/office/drawing/2014/main" id="{9B6C0927-09A8-4BF9-9ABA-98DC791AEB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1410" y="3232149"/>
                <a:ext cx="302089" cy="1718541"/>
              </a:xfrm>
              <a:prstGeom prst="bentConnector3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연결선: 꺾임 92">
                <a:extLst>
                  <a:ext uri="{FF2B5EF4-FFF2-40B4-BE49-F238E27FC236}">
                    <a16:creationId xmlns:a16="http://schemas.microsoft.com/office/drawing/2014/main" id="{9F08D9DA-0586-4B9C-95EA-76FB107264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88258" y="3232149"/>
                <a:ext cx="302089" cy="1718541"/>
              </a:xfrm>
              <a:prstGeom prst="bentConnector3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40C069F3-11F3-4D57-A3FD-7C1AACF28820}"/>
                </a:ext>
              </a:extLst>
            </p:cNvPr>
            <p:cNvGrpSpPr/>
            <p:nvPr/>
          </p:nvGrpSpPr>
          <p:grpSpPr>
            <a:xfrm>
              <a:off x="5607001" y="2239381"/>
              <a:ext cx="588937" cy="729672"/>
              <a:chOff x="2301410" y="3232149"/>
              <a:chExt cx="588937" cy="1718541"/>
            </a:xfrm>
          </p:grpSpPr>
          <p:cxnSp>
            <p:nvCxnSpPr>
              <p:cNvPr id="95" name="연결선: 꺾임 94">
                <a:extLst>
                  <a:ext uri="{FF2B5EF4-FFF2-40B4-BE49-F238E27FC236}">
                    <a16:creationId xmlns:a16="http://schemas.microsoft.com/office/drawing/2014/main" id="{3CBD45EE-FD67-4D7D-ADFE-43E98CAD9D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1410" y="3232149"/>
                <a:ext cx="302089" cy="1718541"/>
              </a:xfrm>
              <a:prstGeom prst="bentConnector3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연결선: 꺾임 95">
                <a:extLst>
                  <a:ext uri="{FF2B5EF4-FFF2-40B4-BE49-F238E27FC236}">
                    <a16:creationId xmlns:a16="http://schemas.microsoft.com/office/drawing/2014/main" id="{51A95E8A-69A6-4A77-B636-F93FD85AC9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88258" y="3232149"/>
                <a:ext cx="302089" cy="1718541"/>
              </a:xfrm>
              <a:prstGeom prst="bentConnector3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CC3F69C4-ABCE-4D78-A963-DB1A664DB12A}"/>
                </a:ext>
              </a:extLst>
            </p:cNvPr>
            <p:cNvGrpSpPr/>
            <p:nvPr/>
          </p:nvGrpSpPr>
          <p:grpSpPr>
            <a:xfrm>
              <a:off x="6194589" y="2239381"/>
              <a:ext cx="588937" cy="729672"/>
              <a:chOff x="2301410" y="3232149"/>
              <a:chExt cx="588937" cy="1718541"/>
            </a:xfrm>
          </p:grpSpPr>
          <p:cxnSp>
            <p:nvCxnSpPr>
              <p:cNvPr id="98" name="연결선: 꺾임 97">
                <a:extLst>
                  <a:ext uri="{FF2B5EF4-FFF2-40B4-BE49-F238E27FC236}">
                    <a16:creationId xmlns:a16="http://schemas.microsoft.com/office/drawing/2014/main" id="{A141B52C-B70E-4FC7-9A8F-9B62E74362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1410" y="3232149"/>
                <a:ext cx="302089" cy="1718541"/>
              </a:xfrm>
              <a:prstGeom prst="bentConnector3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연결선: 꺾임 98">
                <a:extLst>
                  <a:ext uri="{FF2B5EF4-FFF2-40B4-BE49-F238E27FC236}">
                    <a16:creationId xmlns:a16="http://schemas.microsoft.com/office/drawing/2014/main" id="{0915D0DB-16D3-408E-90E4-5C9F9F5E37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88258" y="3232149"/>
                <a:ext cx="302089" cy="1718541"/>
              </a:xfrm>
              <a:prstGeom prst="bentConnector3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D47197E4-9742-425D-A2F7-B30CC2BC4A85}"/>
                </a:ext>
              </a:extLst>
            </p:cNvPr>
            <p:cNvGrpSpPr/>
            <p:nvPr/>
          </p:nvGrpSpPr>
          <p:grpSpPr>
            <a:xfrm>
              <a:off x="6789876" y="2239381"/>
              <a:ext cx="588937" cy="729672"/>
              <a:chOff x="2301410" y="3232149"/>
              <a:chExt cx="588937" cy="1718541"/>
            </a:xfrm>
          </p:grpSpPr>
          <p:cxnSp>
            <p:nvCxnSpPr>
              <p:cNvPr id="101" name="연결선: 꺾임 100">
                <a:extLst>
                  <a:ext uri="{FF2B5EF4-FFF2-40B4-BE49-F238E27FC236}">
                    <a16:creationId xmlns:a16="http://schemas.microsoft.com/office/drawing/2014/main" id="{BA92CB5E-E879-447B-8FFA-8F36CF8F26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1410" y="3232149"/>
                <a:ext cx="302089" cy="1718541"/>
              </a:xfrm>
              <a:prstGeom prst="bentConnector3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연결선: 꺾임 101">
                <a:extLst>
                  <a:ext uri="{FF2B5EF4-FFF2-40B4-BE49-F238E27FC236}">
                    <a16:creationId xmlns:a16="http://schemas.microsoft.com/office/drawing/2014/main" id="{29038632-972A-43B2-AD25-0AA5324DF2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88258" y="3232149"/>
                <a:ext cx="302089" cy="1718541"/>
              </a:xfrm>
              <a:prstGeom prst="bentConnector3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3" name="연결선: 꺾임 102">
              <a:extLst>
                <a:ext uri="{FF2B5EF4-FFF2-40B4-BE49-F238E27FC236}">
                  <a16:creationId xmlns:a16="http://schemas.microsoft.com/office/drawing/2014/main" id="{4189D972-E6A7-4D1E-A08F-3B8061B693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8531" y="2239381"/>
              <a:ext cx="302089" cy="729672"/>
            </a:xfrm>
            <a:prstGeom prst="bentConnector3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EB8C027B-F57B-4EED-B7A9-8AB5017E62D9}"/>
                </a:ext>
              </a:extLst>
            </p:cNvPr>
            <p:cNvCxnSpPr>
              <a:cxnSpLocks/>
            </p:cNvCxnSpPr>
            <p:nvPr/>
          </p:nvCxnSpPr>
          <p:spPr>
            <a:xfrm>
              <a:off x="7680620" y="2239381"/>
              <a:ext cx="720000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연결선: 꺾임 104">
              <a:extLst>
                <a:ext uri="{FF2B5EF4-FFF2-40B4-BE49-F238E27FC236}">
                  <a16:creationId xmlns:a16="http://schemas.microsoft.com/office/drawing/2014/main" id="{8336E353-7353-4733-A7D1-A46126EF14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00620" y="2240032"/>
              <a:ext cx="302089" cy="729672"/>
            </a:xfrm>
            <a:prstGeom prst="bentConnector3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EA2B243C-BCCD-4AAA-9F44-ED39A586CFBA}"/>
                </a:ext>
              </a:extLst>
            </p:cNvPr>
            <p:cNvGrpSpPr/>
            <p:nvPr/>
          </p:nvGrpSpPr>
          <p:grpSpPr>
            <a:xfrm>
              <a:off x="8702709" y="2240031"/>
              <a:ext cx="588937" cy="729672"/>
              <a:chOff x="2301410" y="3232149"/>
              <a:chExt cx="588937" cy="1718541"/>
            </a:xfrm>
          </p:grpSpPr>
          <p:cxnSp>
            <p:nvCxnSpPr>
              <p:cNvPr id="107" name="연결선: 꺾임 106">
                <a:extLst>
                  <a:ext uri="{FF2B5EF4-FFF2-40B4-BE49-F238E27FC236}">
                    <a16:creationId xmlns:a16="http://schemas.microsoft.com/office/drawing/2014/main" id="{79E6C485-FC94-414F-8CC0-F06DDCE88B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1410" y="3232149"/>
                <a:ext cx="302089" cy="1718541"/>
              </a:xfrm>
              <a:prstGeom prst="bentConnector3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연결선: 꺾임 107">
                <a:extLst>
                  <a:ext uri="{FF2B5EF4-FFF2-40B4-BE49-F238E27FC236}">
                    <a16:creationId xmlns:a16="http://schemas.microsoft.com/office/drawing/2014/main" id="{9957B339-2988-4E82-8F82-4713D92520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88258" y="3232149"/>
                <a:ext cx="302089" cy="1718541"/>
              </a:xfrm>
              <a:prstGeom prst="bentConnector3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1EE6F216-4C2E-4908-88E4-AD56ED645BD5}"/>
                </a:ext>
              </a:extLst>
            </p:cNvPr>
            <p:cNvGrpSpPr/>
            <p:nvPr/>
          </p:nvGrpSpPr>
          <p:grpSpPr>
            <a:xfrm>
              <a:off x="9283947" y="2240031"/>
              <a:ext cx="588937" cy="729672"/>
              <a:chOff x="2301410" y="3232149"/>
              <a:chExt cx="588937" cy="1718541"/>
            </a:xfrm>
          </p:grpSpPr>
          <p:cxnSp>
            <p:nvCxnSpPr>
              <p:cNvPr id="110" name="연결선: 꺾임 109">
                <a:extLst>
                  <a:ext uri="{FF2B5EF4-FFF2-40B4-BE49-F238E27FC236}">
                    <a16:creationId xmlns:a16="http://schemas.microsoft.com/office/drawing/2014/main" id="{729BB575-BBAD-41B9-80F4-FB95105A19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1410" y="3232149"/>
                <a:ext cx="302089" cy="1718541"/>
              </a:xfrm>
              <a:prstGeom prst="bentConnector3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연결선: 꺾임 110">
                <a:extLst>
                  <a:ext uri="{FF2B5EF4-FFF2-40B4-BE49-F238E27FC236}">
                    <a16:creationId xmlns:a16="http://schemas.microsoft.com/office/drawing/2014/main" id="{1A31D8DB-51AB-48B0-BF84-634706F8A3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88258" y="3232149"/>
                <a:ext cx="302089" cy="1718541"/>
              </a:xfrm>
              <a:prstGeom prst="bentConnector3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8516F200-5517-42C3-9CE6-7C8943226886}"/>
                </a:ext>
              </a:extLst>
            </p:cNvPr>
            <p:cNvGrpSpPr/>
            <p:nvPr/>
          </p:nvGrpSpPr>
          <p:grpSpPr>
            <a:xfrm>
              <a:off x="9873623" y="2240031"/>
              <a:ext cx="588937" cy="729672"/>
              <a:chOff x="2301410" y="3232149"/>
              <a:chExt cx="588937" cy="1718541"/>
            </a:xfrm>
          </p:grpSpPr>
          <p:cxnSp>
            <p:nvCxnSpPr>
              <p:cNvPr id="113" name="연결선: 꺾임 112">
                <a:extLst>
                  <a:ext uri="{FF2B5EF4-FFF2-40B4-BE49-F238E27FC236}">
                    <a16:creationId xmlns:a16="http://schemas.microsoft.com/office/drawing/2014/main" id="{4068829A-8DB6-4914-95C4-6E4A7FEBEE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1410" y="3232149"/>
                <a:ext cx="302089" cy="1718541"/>
              </a:xfrm>
              <a:prstGeom prst="bentConnector3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연결선: 꺾임 113">
                <a:extLst>
                  <a:ext uri="{FF2B5EF4-FFF2-40B4-BE49-F238E27FC236}">
                    <a16:creationId xmlns:a16="http://schemas.microsoft.com/office/drawing/2014/main" id="{72BE2AA4-DB7C-451B-80CA-BD443A3F77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88258" y="3232149"/>
                <a:ext cx="302089" cy="1718541"/>
              </a:xfrm>
              <a:prstGeom prst="bentConnector3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3E6AE444-9948-47A0-9914-9F0917B76822}"/>
                </a:ext>
              </a:extLst>
            </p:cNvPr>
            <p:cNvGrpSpPr/>
            <p:nvPr/>
          </p:nvGrpSpPr>
          <p:grpSpPr>
            <a:xfrm>
              <a:off x="10467561" y="2240031"/>
              <a:ext cx="588937" cy="729672"/>
              <a:chOff x="2301410" y="3232149"/>
              <a:chExt cx="588937" cy="1718541"/>
            </a:xfrm>
          </p:grpSpPr>
          <p:cxnSp>
            <p:nvCxnSpPr>
              <p:cNvPr id="116" name="연결선: 꺾임 115">
                <a:extLst>
                  <a:ext uri="{FF2B5EF4-FFF2-40B4-BE49-F238E27FC236}">
                    <a16:creationId xmlns:a16="http://schemas.microsoft.com/office/drawing/2014/main" id="{964463D0-90E2-48F3-9442-94CC6B925D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1410" y="3232149"/>
                <a:ext cx="302089" cy="1718541"/>
              </a:xfrm>
              <a:prstGeom prst="bentConnector3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연결선: 꺾임 116">
                <a:extLst>
                  <a:ext uri="{FF2B5EF4-FFF2-40B4-BE49-F238E27FC236}">
                    <a16:creationId xmlns:a16="http://schemas.microsoft.com/office/drawing/2014/main" id="{B632205E-23F2-4119-9168-759534519C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88258" y="3232149"/>
                <a:ext cx="302089" cy="1718541"/>
              </a:xfrm>
              <a:prstGeom prst="bentConnector3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7B6F9055-4DA1-4938-9149-019E67EE077F}"/>
                </a:ext>
              </a:extLst>
            </p:cNvPr>
            <p:cNvGrpSpPr/>
            <p:nvPr/>
          </p:nvGrpSpPr>
          <p:grpSpPr>
            <a:xfrm>
              <a:off x="11058559" y="2240031"/>
              <a:ext cx="588937" cy="729672"/>
              <a:chOff x="2301410" y="3232149"/>
              <a:chExt cx="588937" cy="1718541"/>
            </a:xfrm>
          </p:grpSpPr>
          <p:cxnSp>
            <p:nvCxnSpPr>
              <p:cNvPr id="119" name="연결선: 꺾임 118">
                <a:extLst>
                  <a:ext uri="{FF2B5EF4-FFF2-40B4-BE49-F238E27FC236}">
                    <a16:creationId xmlns:a16="http://schemas.microsoft.com/office/drawing/2014/main" id="{AB2DE02F-D896-4E3F-8EE4-149EBE9A8D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1410" y="3232149"/>
                <a:ext cx="302089" cy="1718541"/>
              </a:xfrm>
              <a:prstGeom prst="bentConnector3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연결선: 꺾임 119">
                <a:extLst>
                  <a:ext uri="{FF2B5EF4-FFF2-40B4-BE49-F238E27FC236}">
                    <a16:creationId xmlns:a16="http://schemas.microsoft.com/office/drawing/2014/main" id="{443DB35C-476D-4A54-89C2-ABFB37FF6A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88258" y="3232149"/>
                <a:ext cx="302089" cy="1718541"/>
              </a:xfrm>
              <a:prstGeom prst="bentConnector3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4BD98284-8CFA-43A9-9F22-0E56F8E8F0F5}"/>
                </a:ext>
              </a:extLst>
            </p:cNvPr>
            <p:cNvGrpSpPr/>
            <p:nvPr/>
          </p:nvGrpSpPr>
          <p:grpSpPr>
            <a:xfrm>
              <a:off x="11646147" y="2240031"/>
              <a:ext cx="588937" cy="729672"/>
              <a:chOff x="2301410" y="3232149"/>
              <a:chExt cx="588937" cy="1718541"/>
            </a:xfrm>
          </p:grpSpPr>
          <p:cxnSp>
            <p:nvCxnSpPr>
              <p:cNvPr id="122" name="연결선: 꺾임 121">
                <a:extLst>
                  <a:ext uri="{FF2B5EF4-FFF2-40B4-BE49-F238E27FC236}">
                    <a16:creationId xmlns:a16="http://schemas.microsoft.com/office/drawing/2014/main" id="{409DD5C3-FF10-4947-9C97-15860F654D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1410" y="3232149"/>
                <a:ext cx="302089" cy="1718541"/>
              </a:xfrm>
              <a:prstGeom prst="bentConnector3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연결선: 꺾임 122">
                <a:extLst>
                  <a:ext uri="{FF2B5EF4-FFF2-40B4-BE49-F238E27FC236}">
                    <a16:creationId xmlns:a16="http://schemas.microsoft.com/office/drawing/2014/main" id="{4FBAF712-4828-47BD-A5F6-AE2D1B7F81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88258" y="3232149"/>
                <a:ext cx="302089" cy="1718541"/>
              </a:xfrm>
              <a:prstGeom prst="bentConnector3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00531543-8E94-48C5-9015-336542371437}"/>
                </a:ext>
              </a:extLst>
            </p:cNvPr>
            <p:cNvGrpSpPr/>
            <p:nvPr/>
          </p:nvGrpSpPr>
          <p:grpSpPr>
            <a:xfrm>
              <a:off x="12241434" y="2240031"/>
              <a:ext cx="588937" cy="729672"/>
              <a:chOff x="2301410" y="3232149"/>
              <a:chExt cx="588937" cy="1718541"/>
            </a:xfrm>
          </p:grpSpPr>
          <p:cxnSp>
            <p:nvCxnSpPr>
              <p:cNvPr id="125" name="연결선: 꺾임 124">
                <a:extLst>
                  <a:ext uri="{FF2B5EF4-FFF2-40B4-BE49-F238E27FC236}">
                    <a16:creationId xmlns:a16="http://schemas.microsoft.com/office/drawing/2014/main" id="{8A763570-BFAF-4ABF-B523-C6E9838E45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1410" y="3232149"/>
                <a:ext cx="302089" cy="1718541"/>
              </a:xfrm>
              <a:prstGeom prst="bentConnector3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연결선: 꺾임 125">
                <a:extLst>
                  <a:ext uri="{FF2B5EF4-FFF2-40B4-BE49-F238E27FC236}">
                    <a16:creationId xmlns:a16="http://schemas.microsoft.com/office/drawing/2014/main" id="{58944183-A1DD-437B-A538-AA5A793334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88258" y="3232149"/>
                <a:ext cx="302089" cy="1718541"/>
              </a:xfrm>
              <a:prstGeom prst="bentConnector3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연결선: 꺾임 126">
              <a:extLst>
                <a:ext uri="{FF2B5EF4-FFF2-40B4-BE49-F238E27FC236}">
                  <a16:creationId xmlns:a16="http://schemas.microsoft.com/office/drawing/2014/main" id="{8519461B-DA55-473A-9DC1-8B87EA52AA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30089" y="2240031"/>
              <a:ext cx="302089" cy="729672"/>
            </a:xfrm>
            <a:prstGeom prst="bentConnector3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7823A7AA-F56A-41C9-A492-4BCE6A817E98}"/>
                </a:ext>
              </a:extLst>
            </p:cNvPr>
            <p:cNvCxnSpPr>
              <a:cxnSpLocks/>
            </p:cNvCxnSpPr>
            <p:nvPr/>
          </p:nvCxnSpPr>
          <p:spPr>
            <a:xfrm>
              <a:off x="13132178" y="2239381"/>
              <a:ext cx="720000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F5BEDC5D-FFF7-4B22-B085-F736183C4EA5}"/>
              </a:ext>
            </a:extLst>
          </p:cNvPr>
          <p:cNvCxnSpPr>
            <a:cxnSpLocks/>
          </p:cNvCxnSpPr>
          <p:nvPr/>
        </p:nvCxnSpPr>
        <p:spPr>
          <a:xfrm>
            <a:off x="1987483" y="3063839"/>
            <a:ext cx="562816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연결선: 꺾임 175">
            <a:extLst>
              <a:ext uri="{FF2B5EF4-FFF2-40B4-BE49-F238E27FC236}">
                <a16:creationId xmlns:a16="http://schemas.microsoft.com/office/drawing/2014/main" id="{DD05C0B4-9D92-4C63-8250-F7861382E934}"/>
              </a:ext>
            </a:extLst>
          </p:cNvPr>
          <p:cNvCxnSpPr>
            <a:cxnSpLocks/>
          </p:cNvCxnSpPr>
          <p:nvPr/>
        </p:nvCxnSpPr>
        <p:spPr>
          <a:xfrm flipH="1" flipV="1">
            <a:off x="3379350" y="3063838"/>
            <a:ext cx="236140" cy="729672"/>
          </a:xfrm>
          <a:prstGeom prst="bentConnector3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49B3D6E4-2613-428D-9921-752EE14FBDE4}"/>
              </a:ext>
            </a:extLst>
          </p:cNvPr>
          <p:cNvGrpSpPr/>
          <p:nvPr/>
        </p:nvGrpSpPr>
        <p:grpSpPr>
          <a:xfrm>
            <a:off x="4208931" y="3063838"/>
            <a:ext cx="921600" cy="729672"/>
            <a:chOff x="2301410" y="3232149"/>
            <a:chExt cx="588937" cy="1718541"/>
          </a:xfrm>
        </p:grpSpPr>
        <p:cxnSp>
          <p:nvCxnSpPr>
            <p:cNvPr id="169" name="연결선: 꺾임 168">
              <a:extLst>
                <a:ext uri="{FF2B5EF4-FFF2-40B4-BE49-F238E27FC236}">
                  <a16:creationId xmlns:a16="http://schemas.microsoft.com/office/drawing/2014/main" id="{EB979046-CC33-4D52-83AB-20DE2D6FB2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1410" y="3232149"/>
              <a:ext cx="302089" cy="1718541"/>
            </a:xfrm>
            <a:prstGeom prst="bentConnector3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연결선: 꺾임 169">
              <a:extLst>
                <a:ext uri="{FF2B5EF4-FFF2-40B4-BE49-F238E27FC236}">
                  <a16:creationId xmlns:a16="http://schemas.microsoft.com/office/drawing/2014/main" id="{0E4831EC-F314-4138-84AD-36675BDC8E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8258" y="3232149"/>
              <a:ext cx="302089" cy="1718541"/>
            </a:xfrm>
            <a:prstGeom prst="bentConnector3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CEF5BCF4-BE7F-4888-B23D-375C4A2115AE}"/>
              </a:ext>
            </a:extLst>
          </p:cNvPr>
          <p:cNvCxnSpPr>
            <a:cxnSpLocks/>
          </p:cNvCxnSpPr>
          <p:nvPr/>
        </p:nvCxnSpPr>
        <p:spPr>
          <a:xfrm>
            <a:off x="6283897" y="3063838"/>
            <a:ext cx="468000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id="{E1C3A86B-C442-4151-A694-151DA4697916}"/>
              </a:ext>
            </a:extLst>
          </p:cNvPr>
          <p:cNvCxnSpPr>
            <a:cxnSpLocks/>
          </p:cNvCxnSpPr>
          <p:nvPr/>
        </p:nvCxnSpPr>
        <p:spPr>
          <a:xfrm>
            <a:off x="2003252" y="4198019"/>
            <a:ext cx="468000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D8188A1B-7B05-4D89-B254-EDD9FE7D19D4}"/>
              </a:ext>
            </a:extLst>
          </p:cNvPr>
          <p:cNvCxnSpPr>
            <a:cxnSpLocks/>
          </p:cNvCxnSpPr>
          <p:nvPr/>
        </p:nvCxnSpPr>
        <p:spPr>
          <a:xfrm>
            <a:off x="6179013" y="4198018"/>
            <a:ext cx="562816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연결선: 꺾임 230">
            <a:extLst>
              <a:ext uri="{FF2B5EF4-FFF2-40B4-BE49-F238E27FC236}">
                <a16:creationId xmlns:a16="http://schemas.microsoft.com/office/drawing/2014/main" id="{4112BA0A-F6F6-4B9B-BE45-7FDC63A27340}"/>
              </a:ext>
            </a:extLst>
          </p:cNvPr>
          <p:cNvCxnSpPr>
            <a:cxnSpLocks/>
          </p:cNvCxnSpPr>
          <p:nvPr/>
        </p:nvCxnSpPr>
        <p:spPr>
          <a:xfrm flipH="1" flipV="1">
            <a:off x="2299432" y="5341818"/>
            <a:ext cx="236140" cy="729672"/>
          </a:xfrm>
          <a:prstGeom prst="bentConnector3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연결선: 꺾임 248">
            <a:extLst>
              <a:ext uri="{FF2B5EF4-FFF2-40B4-BE49-F238E27FC236}">
                <a16:creationId xmlns:a16="http://schemas.microsoft.com/office/drawing/2014/main" id="{EB4B93D5-46E4-4B6A-B46B-91F866731C1D}"/>
              </a:ext>
            </a:extLst>
          </p:cNvPr>
          <p:cNvCxnSpPr>
            <a:cxnSpLocks/>
          </p:cNvCxnSpPr>
          <p:nvPr/>
        </p:nvCxnSpPr>
        <p:spPr>
          <a:xfrm flipV="1">
            <a:off x="10448771" y="5339292"/>
            <a:ext cx="540000" cy="729672"/>
          </a:xfrm>
          <a:prstGeom prst="bentConnector3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>
            <a:extLst>
              <a:ext uri="{FF2B5EF4-FFF2-40B4-BE49-F238E27FC236}">
                <a16:creationId xmlns:a16="http://schemas.microsoft.com/office/drawing/2014/main" id="{3984764B-9E53-4021-8DA1-8B99B710E65D}"/>
              </a:ext>
            </a:extLst>
          </p:cNvPr>
          <p:cNvCxnSpPr>
            <a:cxnSpLocks/>
          </p:cNvCxnSpPr>
          <p:nvPr/>
        </p:nvCxnSpPr>
        <p:spPr>
          <a:xfrm>
            <a:off x="10741025" y="5338931"/>
            <a:ext cx="256311" cy="0"/>
          </a:xfrm>
          <a:prstGeom prst="line">
            <a:avLst/>
          </a:prstGeom>
          <a:ln w="28575">
            <a:solidFill>
              <a:srgbClr val="AFAB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연결선 278">
            <a:extLst>
              <a:ext uri="{FF2B5EF4-FFF2-40B4-BE49-F238E27FC236}">
                <a16:creationId xmlns:a16="http://schemas.microsoft.com/office/drawing/2014/main" id="{839ED0FD-DD8A-449C-998A-A00E9109E156}"/>
              </a:ext>
            </a:extLst>
          </p:cNvPr>
          <p:cNvCxnSpPr>
            <a:cxnSpLocks/>
          </p:cNvCxnSpPr>
          <p:nvPr/>
        </p:nvCxnSpPr>
        <p:spPr>
          <a:xfrm>
            <a:off x="2003252" y="1959387"/>
            <a:ext cx="576000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직선 연결선 279">
            <a:extLst>
              <a:ext uri="{FF2B5EF4-FFF2-40B4-BE49-F238E27FC236}">
                <a16:creationId xmlns:a16="http://schemas.microsoft.com/office/drawing/2014/main" id="{3829396C-F36A-4303-BF4F-20CF62ADB293}"/>
              </a:ext>
            </a:extLst>
          </p:cNvPr>
          <p:cNvCxnSpPr>
            <a:cxnSpLocks/>
          </p:cNvCxnSpPr>
          <p:nvPr/>
        </p:nvCxnSpPr>
        <p:spPr>
          <a:xfrm>
            <a:off x="1990068" y="3063838"/>
            <a:ext cx="576000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직선 연결선 280">
            <a:extLst>
              <a:ext uri="{FF2B5EF4-FFF2-40B4-BE49-F238E27FC236}">
                <a16:creationId xmlns:a16="http://schemas.microsoft.com/office/drawing/2014/main" id="{814B6873-ED2D-4C3F-ACA7-7C690AA90CA9}"/>
              </a:ext>
            </a:extLst>
          </p:cNvPr>
          <p:cNvCxnSpPr>
            <a:cxnSpLocks/>
          </p:cNvCxnSpPr>
          <p:nvPr/>
        </p:nvCxnSpPr>
        <p:spPr>
          <a:xfrm>
            <a:off x="2008187" y="4198018"/>
            <a:ext cx="576000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직선 연결선 281">
            <a:extLst>
              <a:ext uri="{FF2B5EF4-FFF2-40B4-BE49-F238E27FC236}">
                <a16:creationId xmlns:a16="http://schemas.microsoft.com/office/drawing/2014/main" id="{24E35424-9358-4F93-B6D1-A8208EBB0626}"/>
              </a:ext>
            </a:extLst>
          </p:cNvPr>
          <p:cNvCxnSpPr>
            <a:cxnSpLocks/>
          </p:cNvCxnSpPr>
          <p:nvPr/>
        </p:nvCxnSpPr>
        <p:spPr>
          <a:xfrm>
            <a:off x="10424871" y="1959798"/>
            <a:ext cx="576000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연결선 284">
            <a:extLst>
              <a:ext uri="{FF2B5EF4-FFF2-40B4-BE49-F238E27FC236}">
                <a16:creationId xmlns:a16="http://schemas.microsoft.com/office/drawing/2014/main" id="{30F7828B-E0CA-4046-BDAA-41566512BE0D}"/>
              </a:ext>
            </a:extLst>
          </p:cNvPr>
          <p:cNvCxnSpPr>
            <a:cxnSpLocks/>
          </p:cNvCxnSpPr>
          <p:nvPr/>
        </p:nvCxnSpPr>
        <p:spPr>
          <a:xfrm>
            <a:off x="2529346" y="6071490"/>
            <a:ext cx="792000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연결선 229">
            <a:extLst>
              <a:ext uri="{FF2B5EF4-FFF2-40B4-BE49-F238E27FC236}">
                <a16:creationId xmlns:a16="http://schemas.microsoft.com/office/drawing/2014/main" id="{938C7C74-EF18-41A8-B9B9-F8010085C92C}"/>
              </a:ext>
            </a:extLst>
          </p:cNvPr>
          <p:cNvCxnSpPr>
            <a:cxnSpLocks/>
          </p:cNvCxnSpPr>
          <p:nvPr/>
        </p:nvCxnSpPr>
        <p:spPr>
          <a:xfrm>
            <a:off x="2003252" y="5341818"/>
            <a:ext cx="396000" cy="0"/>
          </a:xfrm>
          <a:prstGeom prst="line">
            <a:avLst/>
          </a:prstGeom>
          <a:ln w="28575">
            <a:solidFill>
              <a:srgbClr val="AFAB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TextBox 285">
            <a:extLst>
              <a:ext uri="{FF2B5EF4-FFF2-40B4-BE49-F238E27FC236}">
                <a16:creationId xmlns:a16="http://schemas.microsoft.com/office/drawing/2014/main" id="{758EE751-2130-4BC1-BCB2-B4DF7932BBF5}"/>
              </a:ext>
            </a:extLst>
          </p:cNvPr>
          <p:cNvSpPr txBox="1"/>
          <p:nvPr/>
        </p:nvSpPr>
        <p:spPr>
          <a:xfrm>
            <a:off x="3344742" y="1513837"/>
            <a:ext cx="1943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Master to Slave</a:t>
            </a:r>
            <a:endParaRPr lang="ko-KR" altLang="en-US" sz="1400" dirty="0"/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3662D763-7005-4073-8743-A1EBB2B89D31}"/>
              </a:ext>
            </a:extLst>
          </p:cNvPr>
          <p:cNvSpPr txBox="1"/>
          <p:nvPr/>
        </p:nvSpPr>
        <p:spPr>
          <a:xfrm>
            <a:off x="7610020" y="1513837"/>
            <a:ext cx="1943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Slave to Master</a:t>
            </a:r>
            <a:endParaRPr lang="ko-KR" altLang="en-US" sz="1400" dirty="0"/>
          </a:p>
        </p:txBody>
      </p:sp>
      <p:cxnSp>
        <p:nvCxnSpPr>
          <p:cNvPr id="304" name="직선 연결선 303">
            <a:extLst>
              <a:ext uri="{FF2B5EF4-FFF2-40B4-BE49-F238E27FC236}">
                <a16:creationId xmlns:a16="http://schemas.microsoft.com/office/drawing/2014/main" id="{0CDF10E3-DA9B-43AF-A2AA-21E249DF8369}"/>
              </a:ext>
            </a:extLst>
          </p:cNvPr>
          <p:cNvCxnSpPr>
            <a:cxnSpLocks/>
          </p:cNvCxnSpPr>
          <p:nvPr/>
        </p:nvCxnSpPr>
        <p:spPr>
          <a:xfrm>
            <a:off x="2565074" y="3060625"/>
            <a:ext cx="81000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5" name="그룹 304">
            <a:extLst>
              <a:ext uri="{FF2B5EF4-FFF2-40B4-BE49-F238E27FC236}">
                <a16:creationId xmlns:a16="http://schemas.microsoft.com/office/drawing/2014/main" id="{A29539F3-1C51-431B-9B8D-B654932B4F02}"/>
              </a:ext>
            </a:extLst>
          </p:cNvPr>
          <p:cNvGrpSpPr/>
          <p:nvPr/>
        </p:nvGrpSpPr>
        <p:grpSpPr>
          <a:xfrm>
            <a:off x="5137630" y="3063832"/>
            <a:ext cx="921600" cy="729672"/>
            <a:chOff x="2301410" y="3232149"/>
            <a:chExt cx="588937" cy="1718541"/>
          </a:xfrm>
        </p:grpSpPr>
        <p:cxnSp>
          <p:nvCxnSpPr>
            <p:cNvPr id="306" name="연결선: 꺾임 305">
              <a:extLst>
                <a:ext uri="{FF2B5EF4-FFF2-40B4-BE49-F238E27FC236}">
                  <a16:creationId xmlns:a16="http://schemas.microsoft.com/office/drawing/2014/main" id="{CEB1805A-F72E-488C-904A-19AC0978F2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1410" y="3232149"/>
              <a:ext cx="302089" cy="1718541"/>
            </a:xfrm>
            <a:prstGeom prst="bentConnector3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연결선: 꺾임 306">
              <a:extLst>
                <a:ext uri="{FF2B5EF4-FFF2-40B4-BE49-F238E27FC236}">
                  <a16:creationId xmlns:a16="http://schemas.microsoft.com/office/drawing/2014/main" id="{E2B4735B-8C94-45E1-AAEC-9F260C2F80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8258" y="3232149"/>
              <a:ext cx="302089" cy="1718541"/>
            </a:xfrm>
            <a:prstGeom prst="bentConnector3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8" name="직선 연결선 307">
            <a:extLst>
              <a:ext uri="{FF2B5EF4-FFF2-40B4-BE49-F238E27FC236}">
                <a16:creationId xmlns:a16="http://schemas.microsoft.com/office/drawing/2014/main" id="{0E499E0C-8744-43F9-8558-E4CAEF1123B2}"/>
              </a:ext>
            </a:extLst>
          </p:cNvPr>
          <p:cNvCxnSpPr>
            <a:cxnSpLocks/>
          </p:cNvCxnSpPr>
          <p:nvPr/>
        </p:nvCxnSpPr>
        <p:spPr>
          <a:xfrm>
            <a:off x="3508564" y="3788741"/>
            <a:ext cx="81000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DFC1A11-4701-444A-8685-785AFEF67435}"/>
              </a:ext>
            </a:extLst>
          </p:cNvPr>
          <p:cNvCxnSpPr/>
          <p:nvPr/>
        </p:nvCxnSpPr>
        <p:spPr>
          <a:xfrm flipV="1">
            <a:off x="2837806" y="2200288"/>
            <a:ext cx="0" cy="1800000"/>
          </a:xfrm>
          <a:prstGeom prst="straightConnector1">
            <a:avLst/>
          </a:prstGeom>
          <a:ln w="1905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직선 화살표 연결선 317">
            <a:extLst>
              <a:ext uri="{FF2B5EF4-FFF2-40B4-BE49-F238E27FC236}">
                <a16:creationId xmlns:a16="http://schemas.microsoft.com/office/drawing/2014/main" id="{39FBD9F0-994E-4F27-A67A-855210B5495C}"/>
              </a:ext>
            </a:extLst>
          </p:cNvPr>
          <p:cNvCxnSpPr/>
          <p:nvPr/>
        </p:nvCxnSpPr>
        <p:spPr>
          <a:xfrm flipV="1">
            <a:off x="3288963" y="2200288"/>
            <a:ext cx="0" cy="1800000"/>
          </a:xfrm>
          <a:prstGeom prst="straightConnector1">
            <a:avLst/>
          </a:prstGeom>
          <a:ln w="1905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직선 화살표 연결선 318">
            <a:extLst>
              <a:ext uri="{FF2B5EF4-FFF2-40B4-BE49-F238E27FC236}">
                <a16:creationId xmlns:a16="http://schemas.microsoft.com/office/drawing/2014/main" id="{80081FCB-0645-447C-8AA1-6353C416874F}"/>
              </a:ext>
            </a:extLst>
          </p:cNvPr>
          <p:cNvCxnSpPr/>
          <p:nvPr/>
        </p:nvCxnSpPr>
        <p:spPr>
          <a:xfrm flipV="1">
            <a:off x="3752437" y="2200288"/>
            <a:ext cx="0" cy="1800000"/>
          </a:xfrm>
          <a:prstGeom prst="straightConnector1">
            <a:avLst/>
          </a:prstGeom>
          <a:ln w="1905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직선 화살표 연결선 319">
            <a:extLst>
              <a:ext uri="{FF2B5EF4-FFF2-40B4-BE49-F238E27FC236}">
                <a16:creationId xmlns:a16="http://schemas.microsoft.com/office/drawing/2014/main" id="{C11039BD-4A3B-41CB-BCE3-48977A1A617B}"/>
              </a:ext>
            </a:extLst>
          </p:cNvPr>
          <p:cNvCxnSpPr/>
          <p:nvPr/>
        </p:nvCxnSpPr>
        <p:spPr>
          <a:xfrm flipV="1">
            <a:off x="4210468" y="2200288"/>
            <a:ext cx="0" cy="1800000"/>
          </a:xfrm>
          <a:prstGeom prst="straightConnector1">
            <a:avLst/>
          </a:prstGeom>
          <a:ln w="1905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A8C34F81-E76A-4026-B73F-D6BD9C98E798}"/>
              </a:ext>
            </a:extLst>
          </p:cNvPr>
          <p:cNvCxnSpPr/>
          <p:nvPr/>
        </p:nvCxnSpPr>
        <p:spPr>
          <a:xfrm flipV="1">
            <a:off x="4676158" y="2200288"/>
            <a:ext cx="0" cy="1800000"/>
          </a:xfrm>
          <a:prstGeom prst="straightConnector1">
            <a:avLst/>
          </a:prstGeom>
          <a:ln w="1905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직선 화살표 연결선 321">
            <a:extLst>
              <a:ext uri="{FF2B5EF4-FFF2-40B4-BE49-F238E27FC236}">
                <a16:creationId xmlns:a16="http://schemas.microsoft.com/office/drawing/2014/main" id="{03C10130-C943-40B8-A31B-6B7837988F13}"/>
              </a:ext>
            </a:extLst>
          </p:cNvPr>
          <p:cNvCxnSpPr/>
          <p:nvPr/>
        </p:nvCxnSpPr>
        <p:spPr>
          <a:xfrm flipV="1">
            <a:off x="5137630" y="2200288"/>
            <a:ext cx="0" cy="1800000"/>
          </a:xfrm>
          <a:prstGeom prst="straightConnector1">
            <a:avLst/>
          </a:prstGeom>
          <a:ln w="1905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직선 화살표 연결선 322">
            <a:extLst>
              <a:ext uri="{FF2B5EF4-FFF2-40B4-BE49-F238E27FC236}">
                <a16:creationId xmlns:a16="http://schemas.microsoft.com/office/drawing/2014/main" id="{29224B62-73DD-407C-9E98-DEEF146A5682}"/>
              </a:ext>
            </a:extLst>
          </p:cNvPr>
          <p:cNvCxnSpPr/>
          <p:nvPr/>
        </p:nvCxnSpPr>
        <p:spPr>
          <a:xfrm flipV="1">
            <a:off x="5600798" y="2200288"/>
            <a:ext cx="0" cy="1800000"/>
          </a:xfrm>
          <a:prstGeom prst="straightConnector1">
            <a:avLst/>
          </a:prstGeom>
          <a:ln w="1905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TextBox 287">
            <a:extLst>
              <a:ext uri="{FF2B5EF4-FFF2-40B4-BE49-F238E27FC236}">
                <a16:creationId xmlns:a16="http://schemas.microsoft.com/office/drawing/2014/main" id="{4E68E897-2BD2-4B3F-8D31-D22F9FCEE53E}"/>
              </a:ext>
            </a:extLst>
          </p:cNvPr>
          <p:cNvSpPr txBox="1"/>
          <p:nvPr/>
        </p:nvSpPr>
        <p:spPr>
          <a:xfrm>
            <a:off x="2671597" y="2725985"/>
            <a:ext cx="32603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0</a:t>
            </a:r>
            <a:endParaRPr lang="ko-KR" altLang="en-US" sz="1100" b="1" dirty="0"/>
          </a:p>
        </p:txBody>
      </p:sp>
      <p:cxnSp>
        <p:nvCxnSpPr>
          <p:cNvPr id="324" name="직선 화살표 연결선 323">
            <a:extLst>
              <a:ext uri="{FF2B5EF4-FFF2-40B4-BE49-F238E27FC236}">
                <a16:creationId xmlns:a16="http://schemas.microsoft.com/office/drawing/2014/main" id="{B8BF3FE3-4606-429A-9E28-6D0FA3F47099}"/>
              </a:ext>
            </a:extLst>
          </p:cNvPr>
          <p:cNvCxnSpPr/>
          <p:nvPr/>
        </p:nvCxnSpPr>
        <p:spPr>
          <a:xfrm flipV="1">
            <a:off x="6063903" y="2200288"/>
            <a:ext cx="0" cy="1800000"/>
          </a:xfrm>
          <a:prstGeom prst="straightConnector1">
            <a:avLst/>
          </a:prstGeom>
          <a:ln w="1905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>
            <a:extLst>
              <a:ext uri="{FF2B5EF4-FFF2-40B4-BE49-F238E27FC236}">
                <a16:creationId xmlns:a16="http://schemas.microsoft.com/office/drawing/2014/main" id="{B0CD77CB-4558-4898-844E-AABD4C793A07}"/>
              </a:ext>
            </a:extLst>
          </p:cNvPr>
          <p:cNvSpPr txBox="1"/>
          <p:nvPr/>
        </p:nvSpPr>
        <p:spPr>
          <a:xfrm>
            <a:off x="3125944" y="2725985"/>
            <a:ext cx="32603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394B519D-ED6C-4BB8-A48F-47D4384A5FA0}"/>
              </a:ext>
            </a:extLst>
          </p:cNvPr>
          <p:cNvSpPr txBox="1"/>
          <p:nvPr/>
        </p:nvSpPr>
        <p:spPr>
          <a:xfrm>
            <a:off x="3586887" y="2720534"/>
            <a:ext cx="32603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DE825CE3-E0AB-4B8B-BD2C-D42BCFE1BA72}"/>
              </a:ext>
            </a:extLst>
          </p:cNvPr>
          <p:cNvSpPr txBox="1"/>
          <p:nvPr/>
        </p:nvSpPr>
        <p:spPr>
          <a:xfrm>
            <a:off x="4035393" y="2715093"/>
            <a:ext cx="32603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907E9F5F-B247-404C-A8DF-ABB0D9D8F051}"/>
              </a:ext>
            </a:extLst>
          </p:cNvPr>
          <p:cNvSpPr txBox="1"/>
          <p:nvPr/>
        </p:nvSpPr>
        <p:spPr>
          <a:xfrm>
            <a:off x="4513139" y="2725985"/>
            <a:ext cx="32603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97E45904-D0EC-4E50-8C4A-AF98EEC052D4}"/>
              </a:ext>
            </a:extLst>
          </p:cNvPr>
          <p:cNvSpPr txBox="1"/>
          <p:nvPr/>
        </p:nvSpPr>
        <p:spPr>
          <a:xfrm>
            <a:off x="4975789" y="2724935"/>
            <a:ext cx="32603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88E59273-B7A1-4446-A1B5-F690041F81BB}"/>
              </a:ext>
            </a:extLst>
          </p:cNvPr>
          <p:cNvSpPr txBox="1"/>
          <p:nvPr/>
        </p:nvSpPr>
        <p:spPr>
          <a:xfrm>
            <a:off x="5423428" y="2715093"/>
            <a:ext cx="32603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76FD3EE1-ED0E-4273-9E2F-FED318F0B78C}"/>
              </a:ext>
            </a:extLst>
          </p:cNvPr>
          <p:cNvSpPr txBox="1"/>
          <p:nvPr/>
        </p:nvSpPr>
        <p:spPr>
          <a:xfrm>
            <a:off x="5897924" y="2720534"/>
            <a:ext cx="32603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649C953E-8D13-42C3-BDA7-7B9D610887B1}"/>
              </a:ext>
            </a:extLst>
          </p:cNvPr>
          <p:cNvSpPr txBox="1"/>
          <p:nvPr/>
        </p:nvSpPr>
        <p:spPr>
          <a:xfrm>
            <a:off x="2673679" y="3840789"/>
            <a:ext cx="32603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1C092592-116A-41FB-8460-FC817D98A121}"/>
              </a:ext>
            </a:extLst>
          </p:cNvPr>
          <p:cNvSpPr txBox="1"/>
          <p:nvPr/>
        </p:nvSpPr>
        <p:spPr>
          <a:xfrm>
            <a:off x="3128026" y="3840789"/>
            <a:ext cx="32603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A2F98952-C299-4A72-AAB4-7478702A5A2B}"/>
              </a:ext>
            </a:extLst>
          </p:cNvPr>
          <p:cNvSpPr txBox="1"/>
          <p:nvPr/>
        </p:nvSpPr>
        <p:spPr>
          <a:xfrm>
            <a:off x="3588969" y="3835338"/>
            <a:ext cx="32603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0</a:t>
            </a:r>
            <a:endParaRPr lang="ko-KR" altLang="en-US" sz="1100" b="1" dirty="0"/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39753754-40A8-40BC-BB50-DAFC47A934BB}"/>
              </a:ext>
            </a:extLst>
          </p:cNvPr>
          <p:cNvSpPr txBox="1"/>
          <p:nvPr/>
        </p:nvSpPr>
        <p:spPr>
          <a:xfrm>
            <a:off x="4037475" y="3829897"/>
            <a:ext cx="32603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0</a:t>
            </a:r>
            <a:endParaRPr lang="ko-KR" altLang="en-US" sz="1100" b="1" dirty="0"/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F0E5815B-0550-4072-AFC5-1CE96644DC32}"/>
              </a:ext>
            </a:extLst>
          </p:cNvPr>
          <p:cNvSpPr txBox="1"/>
          <p:nvPr/>
        </p:nvSpPr>
        <p:spPr>
          <a:xfrm>
            <a:off x="4515221" y="3840789"/>
            <a:ext cx="32603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9CD0ECBE-E621-4810-80D1-323C9E4C7CCC}"/>
              </a:ext>
            </a:extLst>
          </p:cNvPr>
          <p:cNvSpPr txBox="1"/>
          <p:nvPr/>
        </p:nvSpPr>
        <p:spPr>
          <a:xfrm>
            <a:off x="4977871" y="3839739"/>
            <a:ext cx="32603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0</a:t>
            </a:r>
            <a:endParaRPr lang="ko-KR" altLang="en-US" sz="1100" b="1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05F3C1E0-952C-43A8-8016-EF84BB066137}"/>
              </a:ext>
            </a:extLst>
          </p:cNvPr>
          <p:cNvSpPr txBox="1"/>
          <p:nvPr/>
        </p:nvSpPr>
        <p:spPr>
          <a:xfrm>
            <a:off x="5425510" y="3829897"/>
            <a:ext cx="32603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9E0EAFF3-D676-4E53-AE08-A635F0CDE5D4}"/>
              </a:ext>
            </a:extLst>
          </p:cNvPr>
          <p:cNvSpPr txBox="1"/>
          <p:nvPr/>
        </p:nvSpPr>
        <p:spPr>
          <a:xfrm>
            <a:off x="5900006" y="3835338"/>
            <a:ext cx="32603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0</a:t>
            </a:r>
            <a:endParaRPr lang="ko-KR" altLang="en-US" sz="1100" b="1" dirty="0"/>
          </a:p>
        </p:txBody>
      </p:sp>
      <p:cxnSp>
        <p:nvCxnSpPr>
          <p:cNvPr id="327" name="연결선: 꺾임 326">
            <a:extLst>
              <a:ext uri="{FF2B5EF4-FFF2-40B4-BE49-F238E27FC236}">
                <a16:creationId xmlns:a16="http://schemas.microsoft.com/office/drawing/2014/main" id="{62D3D472-DA6A-42D7-8FC5-C8D04805B247}"/>
              </a:ext>
            </a:extLst>
          </p:cNvPr>
          <p:cNvCxnSpPr>
            <a:cxnSpLocks/>
          </p:cNvCxnSpPr>
          <p:nvPr/>
        </p:nvCxnSpPr>
        <p:spPr>
          <a:xfrm flipV="1">
            <a:off x="7084986" y="4196621"/>
            <a:ext cx="472725" cy="729672"/>
          </a:xfrm>
          <a:prstGeom prst="bentConnector3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연결선: 꺾임 327">
            <a:extLst>
              <a:ext uri="{FF2B5EF4-FFF2-40B4-BE49-F238E27FC236}">
                <a16:creationId xmlns:a16="http://schemas.microsoft.com/office/drawing/2014/main" id="{4A1DA70E-76FF-4461-9EFE-8A34414CFE44}"/>
              </a:ext>
            </a:extLst>
          </p:cNvPr>
          <p:cNvCxnSpPr>
            <a:cxnSpLocks/>
          </p:cNvCxnSpPr>
          <p:nvPr/>
        </p:nvCxnSpPr>
        <p:spPr>
          <a:xfrm flipH="1" flipV="1">
            <a:off x="7995828" y="4196621"/>
            <a:ext cx="472725" cy="729672"/>
          </a:xfrm>
          <a:prstGeom prst="bentConnector3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직선 화살표 연결선 328">
            <a:extLst>
              <a:ext uri="{FF2B5EF4-FFF2-40B4-BE49-F238E27FC236}">
                <a16:creationId xmlns:a16="http://schemas.microsoft.com/office/drawing/2014/main" id="{67292099-514B-4495-8099-31E21538FE64}"/>
              </a:ext>
            </a:extLst>
          </p:cNvPr>
          <p:cNvCxnSpPr/>
          <p:nvPr/>
        </p:nvCxnSpPr>
        <p:spPr>
          <a:xfrm flipV="1">
            <a:off x="7095834" y="2200288"/>
            <a:ext cx="0" cy="2880000"/>
          </a:xfrm>
          <a:prstGeom prst="straightConnector1">
            <a:avLst/>
          </a:prstGeom>
          <a:ln w="1905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직선 화살표 연결선 329">
            <a:extLst>
              <a:ext uri="{FF2B5EF4-FFF2-40B4-BE49-F238E27FC236}">
                <a16:creationId xmlns:a16="http://schemas.microsoft.com/office/drawing/2014/main" id="{406FFC91-7F24-425D-8CFA-B5DD81652838}"/>
              </a:ext>
            </a:extLst>
          </p:cNvPr>
          <p:cNvCxnSpPr/>
          <p:nvPr/>
        </p:nvCxnSpPr>
        <p:spPr>
          <a:xfrm flipV="1">
            <a:off x="7546991" y="2200288"/>
            <a:ext cx="0" cy="2880000"/>
          </a:xfrm>
          <a:prstGeom prst="straightConnector1">
            <a:avLst/>
          </a:prstGeom>
          <a:ln w="1905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직선 화살표 연결선 330">
            <a:extLst>
              <a:ext uri="{FF2B5EF4-FFF2-40B4-BE49-F238E27FC236}">
                <a16:creationId xmlns:a16="http://schemas.microsoft.com/office/drawing/2014/main" id="{6ABBD39A-3197-47EB-8B4A-E7867744DA6F}"/>
              </a:ext>
            </a:extLst>
          </p:cNvPr>
          <p:cNvCxnSpPr/>
          <p:nvPr/>
        </p:nvCxnSpPr>
        <p:spPr>
          <a:xfrm flipV="1">
            <a:off x="8010465" y="2200288"/>
            <a:ext cx="0" cy="2880000"/>
          </a:xfrm>
          <a:prstGeom prst="straightConnector1">
            <a:avLst/>
          </a:prstGeom>
          <a:ln w="1905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직선 화살표 연결선 331">
            <a:extLst>
              <a:ext uri="{FF2B5EF4-FFF2-40B4-BE49-F238E27FC236}">
                <a16:creationId xmlns:a16="http://schemas.microsoft.com/office/drawing/2014/main" id="{20ED6436-6BA5-4157-B64F-CC2DE2E48237}"/>
              </a:ext>
            </a:extLst>
          </p:cNvPr>
          <p:cNvCxnSpPr/>
          <p:nvPr/>
        </p:nvCxnSpPr>
        <p:spPr>
          <a:xfrm flipV="1">
            <a:off x="8468496" y="2200288"/>
            <a:ext cx="0" cy="2880000"/>
          </a:xfrm>
          <a:prstGeom prst="straightConnector1">
            <a:avLst/>
          </a:prstGeom>
          <a:ln w="1905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직선 화살표 연결선 332">
            <a:extLst>
              <a:ext uri="{FF2B5EF4-FFF2-40B4-BE49-F238E27FC236}">
                <a16:creationId xmlns:a16="http://schemas.microsoft.com/office/drawing/2014/main" id="{23A58549-D5DB-4170-A108-40E0144DC315}"/>
              </a:ext>
            </a:extLst>
          </p:cNvPr>
          <p:cNvCxnSpPr/>
          <p:nvPr/>
        </p:nvCxnSpPr>
        <p:spPr>
          <a:xfrm flipV="1">
            <a:off x="8934186" y="2200288"/>
            <a:ext cx="0" cy="2880000"/>
          </a:xfrm>
          <a:prstGeom prst="straightConnector1">
            <a:avLst/>
          </a:prstGeom>
          <a:ln w="1905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화살표 연결선 333">
            <a:extLst>
              <a:ext uri="{FF2B5EF4-FFF2-40B4-BE49-F238E27FC236}">
                <a16:creationId xmlns:a16="http://schemas.microsoft.com/office/drawing/2014/main" id="{7D5C5207-7E73-4D7A-B848-3568ECF31C5C}"/>
              </a:ext>
            </a:extLst>
          </p:cNvPr>
          <p:cNvCxnSpPr/>
          <p:nvPr/>
        </p:nvCxnSpPr>
        <p:spPr>
          <a:xfrm flipV="1">
            <a:off x="9395658" y="2200288"/>
            <a:ext cx="0" cy="2880000"/>
          </a:xfrm>
          <a:prstGeom prst="straightConnector1">
            <a:avLst/>
          </a:prstGeom>
          <a:ln w="1905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직선 화살표 연결선 334">
            <a:extLst>
              <a:ext uri="{FF2B5EF4-FFF2-40B4-BE49-F238E27FC236}">
                <a16:creationId xmlns:a16="http://schemas.microsoft.com/office/drawing/2014/main" id="{27C84437-C777-43D0-857A-5BB05C01C732}"/>
              </a:ext>
            </a:extLst>
          </p:cNvPr>
          <p:cNvCxnSpPr/>
          <p:nvPr/>
        </p:nvCxnSpPr>
        <p:spPr>
          <a:xfrm flipV="1">
            <a:off x="9858826" y="2200288"/>
            <a:ext cx="0" cy="2880000"/>
          </a:xfrm>
          <a:prstGeom prst="straightConnector1">
            <a:avLst/>
          </a:prstGeom>
          <a:ln w="1905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직선 화살표 연결선 335">
            <a:extLst>
              <a:ext uri="{FF2B5EF4-FFF2-40B4-BE49-F238E27FC236}">
                <a16:creationId xmlns:a16="http://schemas.microsoft.com/office/drawing/2014/main" id="{AD2A91A6-3D0D-4494-87AD-5DA988728A21}"/>
              </a:ext>
            </a:extLst>
          </p:cNvPr>
          <p:cNvCxnSpPr/>
          <p:nvPr/>
        </p:nvCxnSpPr>
        <p:spPr>
          <a:xfrm flipV="1">
            <a:off x="10321931" y="2200288"/>
            <a:ext cx="0" cy="2880000"/>
          </a:xfrm>
          <a:prstGeom prst="straightConnector1">
            <a:avLst/>
          </a:prstGeom>
          <a:ln w="1905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9D5D5923-4E06-49CE-B2B0-5AF31A286C27}"/>
              </a:ext>
            </a:extLst>
          </p:cNvPr>
          <p:cNvCxnSpPr>
            <a:cxnSpLocks/>
          </p:cNvCxnSpPr>
          <p:nvPr/>
        </p:nvCxnSpPr>
        <p:spPr>
          <a:xfrm>
            <a:off x="10424667" y="3063838"/>
            <a:ext cx="562816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직선 연결선 282">
            <a:extLst>
              <a:ext uri="{FF2B5EF4-FFF2-40B4-BE49-F238E27FC236}">
                <a16:creationId xmlns:a16="http://schemas.microsoft.com/office/drawing/2014/main" id="{03205DD5-1368-47B9-BC25-83CFA6E4931F}"/>
              </a:ext>
            </a:extLst>
          </p:cNvPr>
          <p:cNvCxnSpPr>
            <a:cxnSpLocks/>
          </p:cNvCxnSpPr>
          <p:nvPr/>
        </p:nvCxnSpPr>
        <p:spPr>
          <a:xfrm>
            <a:off x="10482880" y="3063838"/>
            <a:ext cx="511195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TextBox 295">
            <a:extLst>
              <a:ext uri="{FF2B5EF4-FFF2-40B4-BE49-F238E27FC236}">
                <a16:creationId xmlns:a16="http://schemas.microsoft.com/office/drawing/2014/main" id="{539FD81C-179C-4F08-963A-F39A3598262C}"/>
              </a:ext>
            </a:extLst>
          </p:cNvPr>
          <p:cNvSpPr txBox="1"/>
          <p:nvPr/>
        </p:nvSpPr>
        <p:spPr>
          <a:xfrm>
            <a:off x="6930515" y="2740860"/>
            <a:ext cx="32603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0</a:t>
            </a:r>
            <a:endParaRPr lang="ko-KR" altLang="en-US" sz="1100" b="1" dirty="0"/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E94C9375-FAD5-4290-85C1-569F5687E69F}"/>
              </a:ext>
            </a:extLst>
          </p:cNvPr>
          <p:cNvSpPr txBox="1"/>
          <p:nvPr/>
        </p:nvSpPr>
        <p:spPr>
          <a:xfrm>
            <a:off x="7384862" y="2740860"/>
            <a:ext cx="32603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13D1A31E-BBE9-4B62-91A1-FB69CF894117}"/>
              </a:ext>
            </a:extLst>
          </p:cNvPr>
          <p:cNvSpPr txBox="1"/>
          <p:nvPr/>
        </p:nvSpPr>
        <p:spPr>
          <a:xfrm>
            <a:off x="7845805" y="2735409"/>
            <a:ext cx="32603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D8E8A0F9-67EC-43BE-8BCE-060797E16172}"/>
              </a:ext>
            </a:extLst>
          </p:cNvPr>
          <p:cNvSpPr txBox="1"/>
          <p:nvPr/>
        </p:nvSpPr>
        <p:spPr>
          <a:xfrm>
            <a:off x="8294311" y="2729968"/>
            <a:ext cx="32603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A5F0AA06-9E81-46E9-84BC-A7E18CF567D1}"/>
              </a:ext>
            </a:extLst>
          </p:cNvPr>
          <p:cNvSpPr txBox="1"/>
          <p:nvPr/>
        </p:nvSpPr>
        <p:spPr>
          <a:xfrm>
            <a:off x="8772057" y="2740860"/>
            <a:ext cx="32603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225EAB70-30A6-4021-9C2B-9B53A1BA5A24}"/>
              </a:ext>
            </a:extLst>
          </p:cNvPr>
          <p:cNvSpPr txBox="1"/>
          <p:nvPr/>
        </p:nvSpPr>
        <p:spPr>
          <a:xfrm>
            <a:off x="9234707" y="2739810"/>
            <a:ext cx="32603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24A27DB6-7275-49AA-98CA-D6F0DF8D67E5}"/>
              </a:ext>
            </a:extLst>
          </p:cNvPr>
          <p:cNvSpPr txBox="1"/>
          <p:nvPr/>
        </p:nvSpPr>
        <p:spPr>
          <a:xfrm>
            <a:off x="9682346" y="2729968"/>
            <a:ext cx="32603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E775342A-6417-4F65-99AA-14A2CA88056E}"/>
              </a:ext>
            </a:extLst>
          </p:cNvPr>
          <p:cNvSpPr txBox="1"/>
          <p:nvPr/>
        </p:nvSpPr>
        <p:spPr>
          <a:xfrm>
            <a:off x="10156842" y="2735409"/>
            <a:ext cx="32603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01EF9B86-754A-4E4F-9621-BAC7BEB04A81}"/>
              </a:ext>
            </a:extLst>
          </p:cNvPr>
          <p:cNvSpPr txBox="1"/>
          <p:nvPr/>
        </p:nvSpPr>
        <p:spPr>
          <a:xfrm>
            <a:off x="6930515" y="4985946"/>
            <a:ext cx="32603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0</a:t>
            </a:r>
            <a:endParaRPr lang="ko-KR" altLang="en-US" sz="1100" b="1" dirty="0"/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A8CB3893-B51A-4445-BC87-E22CCF5CB5FE}"/>
              </a:ext>
            </a:extLst>
          </p:cNvPr>
          <p:cNvSpPr txBox="1"/>
          <p:nvPr/>
        </p:nvSpPr>
        <p:spPr>
          <a:xfrm>
            <a:off x="7384862" y="4985946"/>
            <a:ext cx="32603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968DDF48-4E4B-480E-AF83-9D0FD092EC9D}"/>
              </a:ext>
            </a:extLst>
          </p:cNvPr>
          <p:cNvSpPr txBox="1"/>
          <p:nvPr/>
        </p:nvSpPr>
        <p:spPr>
          <a:xfrm>
            <a:off x="7845805" y="4980495"/>
            <a:ext cx="32603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AEDEE7EA-9919-45E7-9237-AEE26442E9AE}"/>
              </a:ext>
            </a:extLst>
          </p:cNvPr>
          <p:cNvSpPr txBox="1"/>
          <p:nvPr/>
        </p:nvSpPr>
        <p:spPr>
          <a:xfrm>
            <a:off x="8294311" y="4975054"/>
            <a:ext cx="32603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0</a:t>
            </a:r>
            <a:endParaRPr lang="ko-KR" altLang="en-US" sz="1100" b="1" dirty="0"/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1884F212-EB1A-4EA9-BC3E-62C8F37DCC2D}"/>
              </a:ext>
            </a:extLst>
          </p:cNvPr>
          <p:cNvSpPr txBox="1"/>
          <p:nvPr/>
        </p:nvSpPr>
        <p:spPr>
          <a:xfrm>
            <a:off x="8772057" y="4985946"/>
            <a:ext cx="32603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0</a:t>
            </a:r>
            <a:endParaRPr lang="ko-KR" altLang="en-US" sz="1100" b="1" dirty="0"/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EB5077F4-4B61-4277-9F2F-F94F74F326A7}"/>
              </a:ext>
            </a:extLst>
          </p:cNvPr>
          <p:cNvSpPr txBox="1"/>
          <p:nvPr/>
        </p:nvSpPr>
        <p:spPr>
          <a:xfrm>
            <a:off x="9234707" y="4984896"/>
            <a:ext cx="32603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0</a:t>
            </a:r>
            <a:endParaRPr lang="ko-KR" altLang="en-US" sz="1100" b="1" dirty="0"/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5E857797-5687-4E94-977C-09BA97A8363F}"/>
              </a:ext>
            </a:extLst>
          </p:cNvPr>
          <p:cNvSpPr txBox="1"/>
          <p:nvPr/>
        </p:nvSpPr>
        <p:spPr>
          <a:xfrm>
            <a:off x="9682346" y="4975054"/>
            <a:ext cx="32603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79AE7030-1F7B-4CFC-9A49-250A3334EE06}"/>
              </a:ext>
            </a:extLst>
          </p:cNvPr>
          <p:cNvSpPr txBox="1"/>
          <p:nvPr/>
        </p:nvSpPr>
        <p:spPr>
          <a:xfrm>
            <a:off x="10156842" y="4980495"/>
            <a:ext cx="32603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0</a:t>
            </a:r>
            <a:endParaRPr lang="ko-KR" altLang="en-US" sz="1100" b="1" dirty="0"/>
          </a:p>
        </p:txBody>
      </p:sp>
      <p:cxnSp>
        <p:nvCxnSpPr>
          <p:cNvPr id="346" name="연결선: 꺾임 345">
            <a:extLst>
              <a:ext uri="{FF2B5EF4-FFF2-40B4-BE49-F238E27FC236}">
                <a16:creationId xmlns:a16="http://schemas.microsoft.com/office/drawing/2014/main" id="{6045B61D-4AC7-43B7-908C-3E07DD17DC36}"/>
              </a:ext>
            </a:extLst>
          </p:cNvPr>
          <p:cNvCxnSpPr>
            <a:cxnSpLocks/>
          </p:cNvCxnSpPr>
          <p:nvPr/>
        </p:nvCxnSpPr>
        <p:spPr>
          <a:xfrm flipH="1" flipV="1">
            <a:off x="6615130" y="4196621"/>
            <a:ext cx="472725" cy="729672"/>
          </a:xfrm>
          <a:prstGeom prst="bentConnector3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7" name="그룹 346">
            <a:extLst>
              <a:ext uri="{FF2B5EF4-FFF2-40B4-BE49-F238E27FC236}">
                <a16:creationId xmlns:a16="http://schemas.microsoft.com/office/drawing/2014/main" id="{FF43C029-4453-4F22-8FA3-C9D66F3B452E}"/>
              </a:ext>
            </a:extLst>
          </p:cNvPr>
          <p:cNvGrpSpPr/>
          <p:nvPr/>
        </p:nvGrpSpPr>
        <p:grpSpPr>
          <a:xfrm>
            <a:off x="9398388" y="4198192"/>
            <a:ext cx="921600" cy="729672"/>
            <a:chOff x="2301410" y="3232149"/>
            <a:chExt cx="588937" cy="1718541"/>
          </a:xfrm>
        </p:grpSpPr>
        <p:cxnSp>
          <p:nvCxnSpPr>
            <p:cNvPr id="348" name="연결선: 꺾임 347">
              <a:extLst>
                <a:ext uri="{FF2B5EF4-FFF2-40B4-BE49-F238E27FC236}">
                  <a16:creationId xmlns:a16="http://schemas.microsoft.com/office/drawing/2014/main" id="{64B8F2AC-861A-4590-AB4E-49688C3425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1410" y="3232149"/>
              <a:ext cx="302089" cy="1718541"/>
            </a:xfrm>
            <a:prstGeom prst="bentConnector3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연결선: 꺾임 348">
              <a:extLst>
                <a:ext uri="{FF2B5EF4-FFF2-40B4-BE49-F238E27FC236}">
                  <a16:creationId xmlns:a16="http://schemas.microsoft.com/office/drawing/2014/main" id="{8972B8D5-5EEF-4FE6-8472-8D437F6099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8258" y="3232149"/>
              <a:ext cx="302089" cy="1718541"/>
            </a:xfrm>
            <a:prstGeom prst="bentConnector3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0" name="연결선: 꺾임 349">
            <a:extLst>
              <a:ext uri="{FF2B5EF4-FFF2-40B4-BE49-F238E27FC236}">
                <a16:creationId xmlns:a16="http://schemas.microsoft.com/office/drawing/2014/main" id="{F054F9B7-08DA-4E1E-AF6A-B7FFC404F7FF}"/>
              </a:ext>
            </a:extLst>
          </p:cNvPr>
          <p:cNvCxnSpPr>
            <a:cxnSpLocks/>
          </p:cNvCxnSpPr>
          <p:nvPr/>
        </p:nvCxnSpPr>
        <p:spPr>
          <a:xfrm flipV="1">
            <a:off x="10319396" y="4200786"/>
            <a:ext cx="472725" cy="729672"/>
          </a:xfrm>
          <a:prstGeom prst="bentConnector3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직선 연결선 283">
            <a:extLst>
              <a:ext uri="{FF2B5EF4-FFF2-40B4-BE49-F238E27FC236}">
                <a16:creationId xmlns:a16="http://schemas.microsoft.com/office/drawing/2014/main" id="{0452DCA8-B08C-41D5-B6D3-B0BD70C621F1}"/>
              </a:ext>
            </a:extLst>
          </p:cNvPr>
          <p:cNvCxnSpPr>
            <a:cxnSpLocks/>
          </p:cNvCxnSpPr>
          <p:nvPr/>
        </p:nvCxnSpPr>
        <p:spPr>
          <a:xfrm>
            <a:off x="10566160" y="4200399"/>
            <a:ext cx="434711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5C15901C-972C-45BC-8A13-24553F0E8817}"/>
              </a:ext>
            </a:extLst>
          </p:cNvPr>
          <p:cNvCxnSpPr>
            <a:cxnSpLocks/>
          </p:cNvCxnSpPr>
          <p:nvPr/>
        </p:nvCxnSpPr>
        <p:spPr>
          <a:xfrm>
            <a:off x="7518863" y="4196621"/>
            <a:ext cx="562816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A7298193-7046-47A9-A234-F682A094BB36}"/>
              </a:ext>
            </a:extLst>
          </p:cNvPr>
          <p:cNvCxnSpPr>
            <a:cxnSpLocks/>
          </p:cNvCxnSpPr>
          <p:nvPr/>
        </p:nvCxnSpPr>
        <p:spPr>
          <a:xfrm>
            <a:off x="8453238" y="4926961"/>
            <a:ext cx="982862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TextBox 352">
            <a:extLst>
              <a:ext uri="{FF2B5EF4-FFF2-40B4-BE49-F238E27FC236}">
                <a16:creationId xmlns:a16="http://schemas.microsoft.com/office/drawing/2014/main" id="{10354B11-BC5C-4B9E-9D3B-E5334D0A1E45}"/>
              </a:ext>
            </a:extLst>
          </p:cNvPr>
          <p:cNvSpPr txBox="1"/>
          <p:nvPr/>
        </p:nvSpPr>
        <p:spPr>
          <a:xfrm>
            <a:off x="5299952" y="4412790"/>
            <a:ext cx="1943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ASCII ‘F’</a:t>
            </a:r>
            <a:endParaRPr lang="ko-KR" altLang="en-US" sz="1400" dirty="0"/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5560CA75-830D-4AC5-8838-3911CFA53064}"/>
              </a:ext>
            </a:extLst>
          </p:cNvPr>
          <p:cNvSpPr txBox="1"/>
          <p:nvPr/>
        </p:nvSpPr>
        <p:spPr>
          <a:xfrm>
            <a:off x="1387202" y="3294782"/>
            <a:ext cx="1943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ASCII ‘S’</a:t>
            </a:r>
            <a:endParaRPr lang="ko-KR" altLang="en-US" sz="1400" dirty="0"/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230F3A76-39BF-4B7B-B8DD-2A2591DEE991}"/>
              </a:ext>
            </a:extLst>
          </p:cNvPr>
          <p:cNvSpPr txBox="1"/>
          <p:nvPr/>
        </p:nvSpPr>
        <p:spPr>
          <a:xfrm>
            <a:off x="10759867" y="5458864"/>
            <a:ext cx="128024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End after last byte sent or received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344461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588154" y="104774"/>
            <a:ext cx="575799" cy="523220"/>
            <a:chOff x="588154" y="85724"/>
            <a:chExt cx="575799" cy="523220"/>
          </a:xfrm>
        </p:grpSpPr>
        <p:sp>
          <p:nvSpPr>
            <p:cNvPr id="25" name="타원 24"/>
            <p:cNvSpPr/>
            <p:nvPr/>
          </p:nvSpPr>
          <p:spPr>
            <a:xfrm>
              <a:off x="664170" y="147637"/>
              <a:ext cx="437495" cy="437495"/>
            </a:xfrm>
            <a:prstGeom prst="ellipse">
              <a:avLst/>
            </a:prstGeom>
            <a:solidFill>
              <a:srgbClr val="C5A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88154" y="85724"/>
              <a:ext cx="57579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kern="0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11</a:t>
              </a:r>
              <a:endPara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405ED3A-0648-4DBC-AD07-BCC345E09211}"/>
              </a:ext>
            </a:extLst>
          </p:cNvPr>
          <p:cNvSpPr txBox="1"/>
          <p:nvPr/>
        </p:nvSpPr>
        <p:spPr>
          <a:xfrm>
            <a:off x="1101665" y="104775"/>
            <a:ext cx="6478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+mn-ea"/>
              </a:rPr>
              <a:t>Arduino Communication method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194B21-4491-4D82-9C4E-55FD0968317E}"/>
              </a:ext>
            </a:extLst>
          </p:cNvPr>
          <p:cNvSpPr txBox="1"/>
          <p:nvPr/>
        </p:nvSpPr>
        <p:spPr>
          <a:xfrm>
            <a:off x="664170" y="914400"/>
            <a:ext cx="10851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I2C(Inter-Integrated Circuit) or TWI(Two Wire Interface)</a:t>
            </a:r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1878-EE75-413F-9699-75814A67D838}"/>
              </a:ext>
            </a:extLst>
          </p:cNvPr>
          <p:cNvSpPr txBox="1"/>
          <p:nvPr/>
        </p:nvSpPr>
        <p:spPr>
          <a:xfrm>
            <a:off x="1066168" y="1529163"/>
            <a:ext cx="10230481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Synchronous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/>
              <a:t>A protoc</a:t>
            </a:r>
            <a:r>
              <a:rPr lang="en-US" altLang="ko-KR" dirty="0"/>
              <a:t>ol for multiple slave devices to </a:t>
            </a:r>
            <a:r>
              <a:rPr lang="en-US" altLang="ko-KR" dirty="0" err="1"/>
              <a:t>commiunicate</a:t>
            </a:r>
            <a:r>
              <a:rPr lang="en-US" altLang="ko-KR" dirty="0"/>
              <a:t> with multiple master devices. -&gt; N:N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/>
              <a:t>Use 2 lines for communication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Half duplex (Clock: SCL)</a:t>
            </a:r>
            <a:endParaRPr lang="ko-KR" altLang="en-US" sz="1800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85A9C9B-C278-41BF-90B3-104C6951F663}"/>
              </a:ext>
            </a:extLst>
          </p:cNvPr>
          <p:cNvGrpSpPr/>
          <p:nvPr/>
        </p:nvGrpSpPr>
        <p:grpSpPr>
          <a:xfrm>
            <a:off x="1016211" y="2856228"/>
            <a:ext cx="9149950" cy="3205639"/>
            <a:chOff x="1250083" y="2406352"/>
            <a:chExt cx="9149950" cy="3205639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A175A21-2A00-436D-9F35-338326EC737C}"/>
                </a:ext>
              </a:extLst>
            </p:cNvPr>
            <p:cNvCxnSpPr>
              <a:cxnSpLocks/>
            </p:cNvCxnSpPr>
            <p:nvPr/>
          </p:nvCxnSpPr>
          <p:spPr>
            <a:xfrm>
              <a:off x="2120033" y="5429151"/>
              <a:ext cx="82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468A015-0677-496E-B0F9-3C7BAA88EFA1}"/>
                </a:ext>
              </a:extLst>
            </p:cNvPr>
            <p:cNvSpPr txBox="1"/>
            <p:nvPr/>
          </p:nvSpPr>
          <p:spPr>
            <a:xfrm>
              <a:off x="1250083" y="4641813"/>
              <a:ext cx="869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SDA</a:t>
              </a:r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249B338-BCE9-470D-87B5-CCA197BE35A6}"/>
                </a:ext>
              </a:extLst>
            </p:cNvPr>
            <p:cNvSpPr txBox="1"/>
            <p:nvPr/>
          </p:nvSpPr>
          <p:spPr>
            <a:xfrm>
              <a:off x="1250083" y="5242659"/>
              <a:ext cx="869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SCL</a:t>
              </a:r>
              <a:endParaRPr lang="ko-KR" altLang="en-US" dirty="0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CF210BBD-B65D-44C6-AF5A-2755C725FD92}"/>
                </a:ext>
              </a:extLst>
            </p:cNvPr>
            <p:cNvCxnSpPr>
              <a:cxnSpLocks/>
            </p:cNvCxnSpPr>
            <p:nvPr/>
          </p:nvCxnSpPr>
          <p:spPr>
            <a:xfrm>
              <a:off x="2615133" y="4225631"/>
              <a:ext cx="0" cy="600847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CDC52A9-9470-4F83-B401-2694E28A2CD4}"/>
                </a:ext>
              </a:extLst>
            </p:cNvPr>
            <p:cNvCxnSpPr>
              <a:cxnSpLocks/>
            </p:cNvCxnSpPr>
            <p:nvPr/>
          </p:nvCxnSpPr>
          <p:spPr>
            <a:xfrm>
              <a:off x="4177233" y="4225631"/>
              <a:ext cx="0" cy="600847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19649B65-E5BF-41E0-BED7-A5B0351B0EAC}"/>
                </a:ext>
              </a:extLst>
            </p:cNvPr>
            <p:cNvCxnSpPr>
              <a:cxnSpLocks/>
            </p:cNvCxnSpPr>
            <p:nvPr/>
          </p:nvCxnSpPr>
          <p:spPr>
            <a:xfrm>
              <a:off x="5688533" y="4225631"/>
              <a:ext cx="0" cy="600847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AACFA55-A982-4834-A535-CEE61CDEDBEA}"/>
                </a:ext>
              </a:extLst>
            </p:cNvPr>
            <p:cNvCxnSpPr>
              <a:cxnSpLocks/>
            </p:cNvCxnSpPr>
            <p:nvPr/>
          </p:nvCxnSpPr>
          <p:spPr>
            <a:xfrm>
              <a:off x="7479233" y="4225631"/>
              <a:ext cx="0" cy="600847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6FA08DB-F2E1-440E-8C82-D29EDC02F721}"/>
                </a:ext>
              </a:extLst>
            </p:cNvPr>
            <p:cNvCxnSpPr>
              <a:cxnSpLocks/>
            </p:cNvCxnSpPr>
            <p:nvPr/>
          </p:nvCxnSpPr>
          <p:spPr>
            <a:xfrm>
              <a:off x="9108140" y="4088733"/>
              <a:ext cx="0" cy="73383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10E3FFB-45B7-48BB-89B8-14A8BE6778F9}"/>
                </a:ext>
              </a:extLst>
            </p:cNvPr>
            <p:cNvCxnSpPr>
              <a:cxnSpLocks/>
            </p:cNvCxnSpPr>
            <p:nvPr/>
          </p:nvCxnSpPr>
          <p:spPr>
            <a:xfrm>
              <a:off x="2120033" y="4826479"/>
              <a:ext cx="8280000" cy="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8EBC465A-FF02-456E-8693-4B4873B9238C}"/>
                </a:ext>
              </a:extLst>
            </p:cNvPr>
            <p:cNvCxnSpPr>
              <a:cxnSpLocks/>
            </p:cNvCxnSpPr>
            <p:nvPr/>
          </p:nvCxnSpPr>
          <p:spPr>
            <a:xfrm>
              <a:off x="3319983" y="4225631"/>
              <a:ext cx="0" cy="12016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DB96E9DE-8361-4528-BFE7-B43225DA960A}"/>
                </a:ext>
              </a:extLst>
            </p:cNvPr>
            <p:cNvCxnSpPr>
              <a:cxnSpLocks/>
            </p:cNvCxnSpPr>
            <p:nvPr/>
          </p:nvCxnSpPr>
          <p:spPr>
            <a:xfrm>
              <a:off x="4850333" y="4225631"/>
              <a:ext cx="0" cy="12016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152D7C73-2AFF-4F70-B3BD-2EAF7B89D06F}"/>
                </a:ext>
              </a:extLst>
            </p:cNvPr>
            <p:cNvCxnSpPr>
              <a:cxnSpLocks/>
            </p:cNvCxnSpPr>
            <p:nvPr/>
          </p:nvCxnSpPr>
          <p:spPr>
            <a:xfrm>
              <a:off x="6387033" y="4225631"/>
              <a:ext cx="0" cy="12016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657C7F94-86FA-425A-8D1E-CAFEA01D797D}"/>
                </a:ext>
              </a:extLst>
            </p:cNvPr>
            <p:cNvCxnSpPr>
              <a:cxnSpLocks/>
            </p:cNvCxnSpPr>
            <p:nvPr/>
          </p:nvCxnSpPr>
          <p:spPr>
            <a:xfrm>
              <a:off x="8260283" y="4225631"/>
              <a:ext cx="0" cy="12016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81D1A13-4EE5-41A6-808C-B7C990B766FB}"/>
                </a:ext>
              </a:extLst>
            </p:cNvPr>
            <p:cNvCxnSpPr>
              <a:cxnSpLocks/>
            </p:cNvCxnSpPr>
            <p:nvPr/>
          </p:nvCxnSpPr>
          <p:spPr>
            <a:xfrm>
              <a:off x="9792171" y="4088733"/>
              <a:ext cx="0" cy="133859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51CEAA1B-4742-4156-BEAC-8D12CC159950}"/>
                </a:ext>
              </a:extLst>
            </p:cNvPr>
            <p:cNvCxnSpPr>
              <a:cxnSpLocks/>
            </p:cNvCxnSpPr>
            <p:nvPr/>
          </p:nvCxnSpPr>
          <p:spPr>
            <a:xfrm>
              <a:off x="9108140" y="2647619"/>
              <a:ext cx="0" cy="73383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C8F63234-3EA4-4B46-8627-7098D3D5D8FE}"/>
                </a:ext>
              </a:extLst>
            </p:cNvPr>
            <p:cNvCxnSpPr>
              <a:cxnSpLocks/>
            </p:cNvCxnSpPr>
            <p:nvPr/>
          </p:nvCxnSpPr>
          <p:spPr>
            <a:xfrm>
              <a:off x="9792171" y="2647618"/>
              <a:ext cx="0" cy="73383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EED86B4E-33FB-4438-8497-7EE149D6DD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55536" y="2635617"/>
              <a:ext cx="964198" cy="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F3DCE55-768E-4B32-BDB1-38313A530408}"/>
                    </a:ext>
                  </a:extLst>
                </p:cNvPr>
                <p:cNvSpPr txBox="1"/>
                <p:nvPr/>
              </p:nvSpPr>
              <p:spPr>
                <a:xfrm>
                  <a:off x="8277690" y="2406352"/>
                  <a:ext cx="8699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F3DCE55-768E-4B32-BDB1-38313A5304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7690" y="2406352"/>
                  <a:ext cx="86995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B1C9172-5341-4557-B018-D275A8B7B9EC}"/>
                </a:ext>
              </a:extLst>
            </p:cNvPr>
            <p:cNvSpPr/>
            <p:nvPr/>
          </p:nvSpPr>
          <p:spPr>
            <a:xfrm>
              <a:off x="2394001" y="3244559"/>
              <a:ext cx="1138482" cy="981075"/>
            </a:xfrm>
            <a:prstGeom prst="rect">
              <a:avLst/>
            </a:prstGeom>
            <a:noFill/>
            <a:ln w="28575">
              <a:solidFill>
                <a:srgbClr val="B754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Device1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>
                  <a:solidFill>
                    <a:srgbClr val="FF0000"/>
                  </a:solidFill>
                </a:rPr>
                <a:t>Master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234CA29-3B2A-4306-BE0D-86436D5C9FCE}"/>
                </a:ext>
              </a:extLst>
            </p:cNvPr>
            <p:cNvSpPr/>
            <p:nvPr/>
          </p:nvSpPr>
          <p:spPr>
            <a:xfrm>
              <a:off x="3928557" y="3244558"/>
              <a:ext cx="1138482" cy="981075"/>
            </a:xfrm>
            <a:prstGeom prst="rect">
              <a:avLst/>
            </a:prstGeom>
            <a:noFill/>
            <a:ln w="28575">
              <a:solidFill>
                <a:srgbClr val="B754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Device2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>
                  <a:solidFill>
                    <a:srgbClr val="FF0000"/>
                  </a:solidFill>
                </a:rPr>
                <a:t>Slave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9948B2A-EE6C-4F88-B0B9-FD47542A9ED9}"/>
                </a:ext>
              </a:extLst>
            </p:cNvPr>
            <p:cNvSpPr/>
            <p:nvPr/>
          </p:nvSpPr>
          <p:spPr>
            <a:xfrm>
              <a:off x="5463113" y="3244557"/>
              <a:ext cx="1138482" cy="981075"/>
            </a:xfrm>
            <a:prstGeom prst="rect">
              <a:avLst/>
            </a:prstGeom>
            <a:noFill/>
            <a:ln w="28575">
              <a:solidFill>
                <a:srgbClr val="B754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Device3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>
                  <a:solidFill>
                    <a:srgbClr val="FF0000"/>
                  </a:solidFill>
                </a:rPr>
                <a:t>Slave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16CD48A-A4D1-4F60-A446-300233FC6952}"/>
                </a:ext>
              </a:extLst>
            </p:cNvPr>
            <p:cNvSpPr/>
            <p:nvPr/>
          </p:nvSpPr>
          <p:spPr>
            <a:xfrm>
              <a:off x="7285627" y="3244556"/>
              <a:ext cx="1138482" cy="981075"/>
            </a:xfrm>
            <a:prstGeom prst="rect">
              <a:avLst/>
            </a:prstGeom>
            <a:noFill/>
            <a:ln w="28575">
              <a:solidFill>
                <a:srgbClr val="B754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Device N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>
                  <a:solidFill>
                    <a:srgbClr val="FF0000"/>
                  </a:solidFill>
                </a:rPr>
                <a:t>Slave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968ACE9-C89A-4177-955C-AF201F76460A}"/>
                </a:ext>
              </a:extLst>
            </p:cNvPr>
            <p:cNvSpPr/>
            <p:nvPr/>
          </p:nvSpPr>
          <p:spPr>
            <a:xfrm>
              <a:off x="8877775" y="3381451"/>
              <a:ext cx="460731" cy="707283"/>
            </a:xfrm>
            <a:prstGeom prst="rect">
              <a:avLst/>
            </a:prstGeom>
            <a:noFill/>
            <a:ln w="28575">
              <a:solidFill>
                <a:srgbClr val="B754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R1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AF1A1BB-CC73-4C42-A9D0-14AEA2760BE4}"/>
                </a:ext>
              </a:extLst>
            </p:cNvPr>
            <p:cNvSpPr/>
            <p:nvPr/>
          </p:nvSpPr>
          <p:spPr>
            <a:xfrm>
              <a:off x="9561806" y="3381450"/>
              <a:ext cx="460731" cy="707283"/>
            </a:xfrm>
            <a:prstGeom prst="rect">
              <a:avLst/>
            </a:prstGeom>
            <a:noFill/>
            <a:ln w="28575">
              <a:solidFill>
                <a:srgbClr val="B754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R2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BFA88AC7-7E6A-43F4-9350-F38834F4BB48}"/>
              </a:ext>
            </a:extLst>
          </p:cNvPr>
          <p:cNvSpPr txBox="1"/>
          <p:nvPr/>
        </p:nvSpPr>
        <p:spPr>
          <a:xfrm>
            <a:off x="6412204" y="3954324"/>
            <a:ext cx="595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F6EF015-A4EE-47AD-89F4-62AA0119714C}"/>
              </a:ext>
            </a:extLst>
          </p:cNvPr>
          <p:cNvSpPr txBox="1"/>
          <p:nvPr/>
        </p:nvSpPr>
        <p:spPr>
          <a:xfrm>
            <a:off x="9789762" y="3954324"/>
            <a:ext cx="22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Pull-up resistor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611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588154" y="104774"/>
            <a:ext cx="575799" cy="523220"/>
            <a:chOff x="588154" y="85724"/>
            <a:chExt cx="575799" cy="523220"/>
          </a:xfrm>
        </p:grpSpPr>
        <p:sp>
          <p:nvSpPr>
            <p:cNvPr id="25" name="타원 24"/>
            <p:cNvSpPr/>
            <p:nvPr/>
          </p:nvSpPr>
          <p:spPr>
            <a:xfrm>
              <a:off x="664170" y="147637"/>
              <a:ext cx="437495" cy="437495"/>
            </a:xfrm>
            <a:prstGeom prst="ellipse">
              <a:avLst/>
            </a:prstGeom>
            <a:solidFill>
              <a:srgbClr val="C5A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88154" y="85724"/>
              <a:ext cx="57579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kern="0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12</a:t>
              </a:r>
              <a:endPara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405ED3A-0648-4DBC-AD07-BCC345E09211}"/>
              </a:ext>
            </a:extLst>
          </p:cNvPr>
          <p:cNvSpPr txBox="1"/>
          <p:nvPr/>
        </p:nvSpPr>
        <p:spPr>
          <a:xfrm>
            <a:off x="1101665" y="104775"/>
            <a:ext cx="6478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+mn-ea"/>
              </a:rPr>
              <a:t>Arduino Communication method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194B21-4491-4D82-9C4E-55FD0968317E}"/>
              </a:ext>
            </a:extLst>
          </p:cNvPr>
          <p:cNvSpPr txBox="1"/>
          <p:nvPr/>
        </p:nvSpPr>
        <p:spPr>
          <a:xfrm>
            <a:off x="664170" y="914400"/>
            <a:ext cx="10851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I2C(Inter-Integrated Circuit) or TWI(Two Wire Interface)</a:t>
            </a:r>
            <a:endParaRPr lang="ko-KR" altLang="en-US" sz="24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27B1186-2245-4EC0-90F4-C94763590253}"/>
              </a:ext>
            </a:extLst>
          </p:cNvPr>
          <p:cNvSpPr txBox="1"/>
          <p:nvPr/>
        </p:nvSpPr>
        <p:spPr>
          <a:xfrm>
            <a:off x="1066168" y="1344438"/>
            <a:ext cx="10230481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Frame of the data</a:t>
            </a:r>
          </a:p>
          <a:p>
            <a:pPr marL="5524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Slave Address: To indicate which salve the data transmitted by the master goes to.</a:t>
            </a:r>
          </a:p>
          <a:p>
            <a:pPr marL="552450" indent="-285750">
              <a:lnSpc>
                <a:spcPct val="150000"/>
              </a:lnSpc>
              <a:buFontTx/>
              <a:buChar char="-"/>
            </a:pPr>
            <a:r>
              <a:rPr lang="en-US" altLang="ko-KR" sz="1800" dirty="0"/>
              <a:t>Data: data to transmit.</a:t>
            </a:r>
            <a:endParaRPr lang="ko-KR" altLang="en-US" sz="1800" dirty="0"/>
          </a:p>
        </p:txBody>
      </p:sp>
      <p:grpSp>
        <p:nvGrpSpPr>
          <p:cNvPr id="1027" name="그룹 1026">
            <a:extLst>
              <a:ext uri="{FF2B5EF4-FFF2-40B4-BE49-F238E27FC236}">
                <a16:creationId xmlns:a16="http://schemas.microsoft.com/office/drawing/2014/main" id="{E6DDF063-920D-43BD-A979-37B36C190F7F}"/>
              </a:ext>
            </a:extLst>
          </p:cNvPr>
          <p:cNvGrpSpPr/>
          <p:nvPr/>
        </p:nvGrpSpPr>
        <p:grpSpPr>
          <a:xfrm>
            <a:off x="1140017" y="2527720"/>
            <a:ext cx="10745651" cy="4178974"/>
            <a:chOff x="1140017" y="2527720"/>
            <a:chExt cx="10745651" cy="4178974"/>
          </a:xfrm>
        </p:grpSpPr>
        <p:cxnSp>
          <p:nvCxnSpPr>
            <p:cNvPr id="42" name="연결선: 꺾임 41">
              <a:extLst>
                <a:ext uri="{FF2B5EF4-FFF2-40B4-BE49-F238E27FC236}">
                  <a16:creationId xmlns:a16="http://schemas.microsoft.com/office/drawing/2014/main" id="{CDDCBE88-59B2-4568-A17A-E7A9DD1247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6453" y="3603993"/>
              <a:ext cx="302089" cy="729672"/>
            </a:xfrm>
            <a:prstGeom prst="bentConnector3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연결선: 꺾임 42">
              <a:extLst>
                <a:ext uri="{FF2B5EF4-FFF2-40B4-BE49-F238E27FC236}">
                  <a16:creationId xmlns:a16="http://schemas.microsoft.com/office/drawing/2014/main" id="{5813744B-46F7-4A64-B0F9-C8353EC1E6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01801" y="3603993"/>
              <a:ext cx="302089" cy="729672"/>
            </a:xfrm>
            <a:prstGeom prst="bentConnector3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5475141D-0743-4817-AF58-407F170E2917}"/>
                </a:ext>
              </a:extLst>
            </p:cNvPr>
            <p:cNvCxnSpPr>
              <a:cxnSpLocks/>
            </p:cNvCxnSpPr>
            <p:nvPr/>
          </p:nvCxnSpPr>
          <p:spPr>
            <a:xfrm>
              <a:off x="1963041" y="3603993"/>
              <a:ext cx="589483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156B548-0F96-4CCC-B813-CBF482DEEC31}"/>
                </a:ext>
              </a:extLst>
            </p:cNvPr>
            <p:cNvSpPr txBox="1"/>
            <p:nvPr/>
          </p:nvSpPr>
          <p:spPr>
            <a:xfrm>
              <a:off x="1140017" y="3788778"/>
              <a:ext cx="823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SDA</a:t>
              </a:r>
              <a:endParaRPr lang="ko-KR" altLang="en-US" dirty="0"/>
            </a:p>
          </p:txBody>
        </p:sp>
        <p:cxnSp>
          <p:nvCxnSpPr>
            <p:cNvPr id="60" name="연결선: 꺾임 59">
              <a:extLst>
                <a:ext uri="{FF2B5EF4-FFF2-40B4-BE49-F238E27FC236}">
                  <a16:creationId xmlns:a16="http://schemas.microsoft.com/office/drawing/2014/main" id="{0F98E27E-69DC-4A14-B9DC-866709F7680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48634" y="3603993"/>
              <a:ext cx="302089" cy="729672"/>
            </a:xfrm>
            <a:prstGeom prst="bentConnector3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F63A02EF-4055-4796-B021-A2193D5CEB3D}"/>
                </a:ext>
              </a:extLst>
            </p:cNvPr>
            <p:cNvCxnSpPr>
              <a:cxnSpLocks/>
            </p:cNvCxnSpPr>
            <p:nvPr/>
          </p:nvCxnSpPr>
          <p:spPr>
            <a:xfrm>
              <a:off x="2694861" y="4333665"/>
              <a:ext cx="7200000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58B0332-5399-489F-B897-B2546794BBC7}"/>
                </a:ext>
              </a:extLst>
            </p:cNvPr>
            <p:cNvSpPr txBox="1"/>
            <p:nvPr/>
          </p:nvSpPr>
          <p:spPr>
            <a:xfrm>
              <a:off x="1140017" y="5274100"/>
              <a:ext cx="823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SCL</a:t>
              </a:r>
              <a:endParaRPr lang="ko-KR" altLang="en-US" dirty="0"/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28DE9251-6B93-4458-82B6-54745476FA93}"/>
                </a:ext>
              </a:extLst>
            </p:cNvPr>
            <p:cNvCxnSpPr>
              <a:cxnSpLocks/>
            </p:cNvCxnSpPr>
            <p:nvPr/>
          </p:nvCxnSpPr>
          <p:spPr>
            <a:xfrm>
              <a:off x="2003252" y="5063337"/>
              <a:ext cx="720000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연결선: 꺾임 63">
              <a:extLst>
                <a:ext uri="{FF2B5EF4-FFF2-40B4-BE49-F238E27FC236}">
                  <a16:creationId xmlns:a16="http://schemas.microsoft.com/office/drawing/2014/main" id="{0BB9E209-4F3C-4CBD-8A46-CFF0EF07AB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08916" y="5063337"/>
              <a:ext cx="302089" cy="729672"/>
            </a:xfrm>
            <a:prstGeom prst="bentConnector3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6851F35E-9C6A-4402-B122-3D797D26D4D6}"/>
                </a:ext>
              </a:extLst>
            </p:cNvPr>
            <p:cNvGrpSpPr/>
            <p:nvPr/>
          </p:nvGrpSpPr>
          <p:grpSpPr>
            <a:xfrm>
              <a:off x="3011005" y="5063336"/>
              <a:ext cx="588937" cy="729672"/>
              <a:chOff x="2301410" y="3232149"/>
              <a:chExt cx="588937" cy="1718541"/>
            </a:xfrm>
          </p:grpSpPr>
          <p:cxnSp>
            <p:nvCxnSpPr>
              <p:cNvPr id="66" name="연결선: 꺾임 65">
                <a:extLst>
                  <a:ext uri="{FF2B5EF4-FFF2-40B4-BE49-F238E27FC236}">
                    <a16:creationId xmlns:a16="http://schemas.microsoft.com/office/drawing/2014/main" id="{CBEE921A-49CB-4373-B50F-2A7B1C58A2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1410" y="3232149"/>
                <a:ext cx="302089" cy="1718541"/>
              </a:xfrm>
              <a:prstGeom prst="bentConnector3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연결선: 꺾임 66">
                <a:extLst>
                  <a:ext uri="{FF2B5EF4-FFF2-40B4-BE49-F238E27FC236}">
                    <a16:creationId xmlns:a16="http://schemas.microsoft.com/office/drawing/2014/main" id="{43CDF6DE-8A20-4DA7-B20E-7493A94FC9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88258" y="3232149"/>
                <a:ext cx="302089" cy="1718541"/>
              </a:xfrm>
              <a:prstGeom prst="bentConnector3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1002C7E-BD29-4866-8091-2408CF5F910A}"/>
                </a:ext>
              </a:extLst>
            </p:cNvPr>
            <p:cNvGrpSpPr/>
            <p:nvPr/>
          </p:nvGrpSpPr>
          <p:grpSpPr>
            <a:xfrm>
              <a:off x="3611293" y="5063336"/>
              <a:ext cx="588937" cy="729672"/>
              <a:chOff x="2301410" y="3232149"/>
              <a:chExt cx="588937" cy="1718541"/>
            </a:xfrm>
          </p:grpSpPr>
          <p:cxnSp>
            <p:nvCxnSpPr>
              <p:cNvPr id="69" name="연결선: 꺾임 68">
                <a:extLst>
                  <a:ext uri="{FF2B5EF4-FFF2-40B4-BE49-F238E27FC236}">
                    <a16:creationId xmlns:a16="http://schemas.microsoft.com/office/drawing/2014/main" id="{C758CEB8-B6BD-40A2-9734-93D9B2FA87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1410" y="3232149"/>
                <a:ext cx="302089" cy="1718541"/>
              </a:xfrm>
              <a:prstGeom prst="bentConnector3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연결선: 꺾임 69">
                <a:extLst>
                  <a:ext uri="{FF2B5EF4-FFF2-40B4-BE49-F238E27FC236}">
                    <a16:creationId xmlns:a16="http://schemas.microsoft.com/office/drawing/2014/main" id="{2D8E1C51-12B1-4F0D-8839-BFC4CE11BE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88258" y="3232149"/>
                <a:ext cx="302089" cy="1718541"/>
              </a:xfrm>
              <a:prstGeom prst="bentConnector3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9BCAFA48-B9E3-4B04-8103-56DF8221D663}"/>
                </a:ext>
              </a:extLst>
            </p:cNvPr>
            <p:cNvGrpSpPr/>
            <p:nvPr/>
          </p:nvGrpSpPr>
          <p:grpSpPr>
            <a:xfrm>
              <a:off x="4689882" y="5063336"/>
              <a:ext cx="588937" cy="729672"/>
              <a:chOff x="2301410" y="3232149"/>
              <a:chExt cx="588937" cy="1718541"/>
            </a:xfrm>
          </p:grpSpPr>
          <p:cxnSp>
            <p:nvCxnSpPr>
              <p:cNvPr id="72" name="연결선: 꺾임 71">
                <a:extLst>
                  <a:ext uri="{FF2B5EF4-FFF2-40B4-BE49-F238E27FC236}">
                    <a16:creationId xmlns:a16="http://schemas.microsoft.com/office/drawing/2014/main" id="{8BCA0911-CEF6-4E9E-8B6A-930897E633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1410" y="3232149"/>
                <a:ext cx="302089" cy="1718541"/>
              </a:xfrm>
              <a:prstGeom prst="bentConnector3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연결선: 꺾임 72">
                <a:extLst>
                  <a:ext uri="{FF2B5EF4-FFF2-40B4-BE49-F238E27FC236}">
                    <a16:creationId xmlns:a16="http://schemas.microsoft.com/office/drawing/2014/main" id="{125D8BA3-B96E-47B3-A337-9DE3184A3F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88258" y="3232149"/>
                <a:ext cx="302089" cy="1718541"/>
              </a:xfrm>
              <a:prstGeom prst="bentConnector3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2F91FC7-9DC0-4528-969A-6424C27CD226}"/>
                </a:ext>
              </a:extLst>
            </p:cNvPr>
            <p:cNvGrpSpPr/>
            <p:nvPr/>
          </p:nvGrpSpPr>
          <p:grpSpPr>
            <a:xfrm>
              <a:off x="5278819" y="5063336"/>
              <a:ext cx="588937" cy="729672"/>
              <a:chOff x="2301410" y="3232149"/>
              <a:chExt cx="588937" cy="1718541"/>
            </a:xfrm>
          </p:grpSpPr>
          <p:cxnSp>
            <p:nvCxnSpPr>
              <p:cNvPr id="75" name="연결선: 꺾임 74">
                <a:extLst>
                  <a:ext uri="{FF2B5EF4-FFF2-40B4-BE49-F238E27FC236}">
                    <a16:creationId xmlns:a16="http://schemas.microsoft.com/office/drawing/2014/main" id="{D641DC6C-895A-4EFA-929E-C27132E676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1410" y="3232149"/>
                <a:ext cx="302089" cy="1718541"/>
              </a:xfrm>
              <a:prstGeom prst="bentConnector3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연결선: 꺾임 75">
                <a:extLst>
                  <a:ext uri="{FF2B5EF4-FFF2-40B4-BE49-F238E27FC236}">
                    <a16:creationId xmlns:a16="http://schemas.microsoft.com/office/drawing/2014/main" id="{B173BB9C-1B3C-4CF4-AB2A-68EE89984A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88258" y="3232149"/>
                <a:ext cx="302089" cy="1718541"/>
              </a:xfrm>
              <a:prstGeom prst="bentConnector3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5C1AC306-04D7-46B2-AB53-0DA661FAC804}"/>
                </a:ext>
              </a:extLst>
            </p:cNvPr>
            <p:cNvGrpSpPr/>
            <p:nvPr/>
          </p:nvGrpSpPr>
          <p:grpSpPr>
            <a:xfrm>
              <a:off x="5867756" y="5063336"/>
              <a:ext cx="588937" cy="729672"/>
              <a:chOff x="2301410" y="3232149"/>
              <a:chExt cx="588937" cy="1718541"/>
            </a:xfrm>
          </p:grpSpPr>
          <p:cxnSp>
            <p:nvCxnSpPr>
              <p:cNvPr id="78" name="연결선: 꺾임 77">
                <a:extLst>
                  <a:ext uri="{FF2B5EF4-FFF2-40B4-BE49-F238E27FC236}">
                    <a16:creationId xmlns:a16="http://schemas.microsoft.com/office/drawing/2014/main" id="{5C179B20-4B4E-4AA8-B5FF-680B5D3C99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1410" y="3232149"/>
                <a:ext cx="302089" cy="1718541"/>
              </a:xfrm>
              <a:prstGeom prst="bentConnector3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연결선: 꺾임 78">
                <a:extLst>
                  <a:ext uri="{FF2B5EF4-FFF2-40B4-BE49-F238E27FC236}">
                    <a16:creationId xmlns:a16="http://schemas.microsoft.com/office/drawing/2014/main" id="{C9C6CB02-939C-4F7A-802B-CBF133D6A6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88258" y="3232149"/>
                <a:ext cx="302089" cy="1718541"/>
              </a:xfrm>
              <a:prstGeom prst="bentConnector3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FC2107F-E2FC-4F8F-B145-BC69F7C7939F}"/>
                </a:ext>
              </a:extLst>
            </p:cNvPr>
            <p:cNvGrpSpPr/>
            <p:nvPr/>
          </p:nvGrpSpPr>
          <p:grpSpPr>
            <a:xfrm>
              <a:off x="6721489" y="5063336"/>
              <a:ext cx="588937" cy="729672"/>
              <a:chOff x="2301410" y="3232149"/>
              <a:chExt cx="588937" cy="1718541"/>
            </a:xfrm>
          </p:grpSpPr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957AEC85-1295-4A23-9FCF-3AF050D497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1410" y="3232149"/>
                <a:ext cx="302089" cy="1718541"/>
              </a:xfrm>
              <a:prstGeom prst="bentConnector3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연결선: 꺾임 81">
                <a:extLst>
                  <a:ext uri="{FF2B5EF4-FFF2-40B4-BE49-F238E27FC236}">
                    <a16:creationId xmlns:a16="http://schemas.microsoft.com/office/drawing/2014/main" id="{F44184D3-F251-4731-8181-D6739A2224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88258" y="3232149"/>
                <a:ext cx="302089" cy="1718541"/>
              </a:xfrm>
              <a:prstGeom prst="bentConnector3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B8F90ECF-7AF5-48F0-846F-A966FC207B99}"/>
                </a:ext>
              </a:extLst>
            </p:cNvPr>
            <p:cNvCxnSpPr>
              <a:cxnSpLocks/>
            </p:cNvCxnSpPr>
            <p:nvPr/>
          </p:nvCxnSpPr>
          <p:spPr>
            <a:xfrm>
              <a:off x="6292948" y="5798278"/>
              <a:ext cx="589483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438F4A6D-E340-4AA6-B839-4F42761E36E8}"/>
                </a:ext>
              </a:extLst>
            </p:cNvPr>
            <p:cNvGrpSpPr/>
            <p:nvPr/>
          </p:nvGrpSpPr>
          <p:grpSpPr>
            <a:xfrm>
              <a:off x="7298224" y="5063336"/>
              <a:ext cx="588937" cy="729672"/>
              <a:chOff x="2301410" y="3232149"/>
              <a:chExt cx="588937" cy="1718541"/>
            </a:xfrm>
          </p:grpSpPr>
          <p:cxnSp>
            <p:nvCxnSpPr>
              <p:cNvPr id="86" name="연결선: 꺾임 85">
                <a:extLst>
                  <a:ext uri="{FF2B5EF4-FFF2-40B4-BE49-F238E27FC236}">
                    <a16:creationId xmlns:a16="http://schemas.microsoft.com/office/drawing/2014/main" id="{9793A76F-A846-4943-92F0-031B305505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1410" y="3232149"/>
                <a:ext cx="302089" cy="1718541"/>
              </a:xfrm>
              <a:prstGeom prst="bentConnector3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연결선: 꺾임 86">
                <a:extLst>
                  <a:ext uri="{FF2B5EF4-FFF2-40B4-BE49-F238E27FC236}">
                    <a16:creationId xmlns:a16="http://schemas.microsoft.com/office/drawing/2014/main" id="{888090C5-A87F-479D-BFBF-F78B12D069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88258" y="3232149"/>
                <a:ext cx="302089" cy="1718541"/>
              </a:xfrm>
              <a:prstGeom prst="bentConnector3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F53B0D86-B3B5-499B-B37F-BF040BEA9DCA}"/>
                </a:ext>
              </a:extLst>
            </p:cNvPr>
            <p:cNvGrpSpPr/>
            <p:nvPr/>
          </p:nvGrpSpPr>
          <p:grpSpPr>
            <a:xfrm>
              <a:off x="8273914" y="5063336"/>
              <a:ext cx="588937" cy="729672"/>
              <a:chOff x="2301410" y="3232149"/>
              <a:chExt cx="588937" cy="1718541"/>
            </a:xfrm>
          </p:grpSpPr>
          <p:cxnSp>
            <p:nvCxnSpPr>
              <p:cNvPr id="89" name="연결선: 꺾임 88">
                <a:extLst>
                  <a:ext uri="{FF2B5EF4-FFF2-40B4-BE49-F238E27FC236}">
                    <a16:creationId xmlns:a16="http://schemas.microsoft.com/office/drawing/2014/main" id="{3A6C5C5E-F51A-4479-8208-5E5DAC4D2A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1410" y="3232149"/>
                <a:ext cx="302089" cy="1718541"/>
              </a:xfrm>
              <a:prstGeom prst="bentConnector3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연결선: 꺾임 89">
                <a:extLst>
                  <a:ext uri="{FF2B5EF4-FFF2-40B4-BE49-F238E27FC236}">
                    <a16:creationId xmlns:a16="http://schemas.microsoft.com/office/drawing/2014/main" id="{B72AB32A-7EFA-4B04-BEC3-E6C65811CA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88258" y="3232149"/>
                <a:ext cx="302089" cy="1718541"/>
              </a:xfrm>
              <a:prstGeom prst="bentConnector3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42650B82-4EC8-4D3E-A15A-2EDB1934BE85}"/>
                </a:ext>
              </a:extLst>
            </p:cNvPr>
            <p:cNvGrpSpPr/>
            <p:nvPr/>
          </p:nvGrpSpPr>
          <p:grpSpPr>
            <a:xfrm>
              <a:off x="8869859" y="5063336"/>
              <a:ext cx="588937" cy="729672"/>
              <a:chOff x="2301410" y="3232149"/>
              <a:chExt cx="588937" cy="1718541"/>
            </a:xfrm>
          </p:grpSpPr>
          <p:cxnSp>
            <p:nvCxnSpPr>
              <p:cNvPr id="92" name="연결선: 꺾임 91">
                <a:extLst>
                  <a:ext uri="{FF2B5EF4-FFF2-40B4-BE49-F238E27FC236}">
                    <a16:creationId xmlns:a16="http://schemas.microsoft.com/office/drawing/2014/main" id="{32ED68DB-AA6F-4419-984B-30C43AD24B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1410" y="3232149"/>
                <a:ext cx="302089" cy="1718541"/>
              </a:xfrm>
              <a:prstGeom prst="bentConnector3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연결선: 꺾임 92">
                <a:extLst>
                  <a:ext uri="{FF2B5EF4-FFF2-40B4-BE49-F238E27FC236}">
                    <a16:creationId xmlns:a16="http://schemas.microsoft.com/office/drawing/2014/main" id="{CE0EAF3F-EE81-4903-8E6F-2BF0DB8E01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88258" y="3232149"/>
                <a:ext cx="302089" cy="1718541"/>
              </a:xfrm>
              <a:prstGeom prst="bentConnector3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연결선: 꺾임 94">
              <a:extLst>
                <a:ext uri="{FF2B5EF4-FFF2-40B4-BE49-F238E27FC236}">
                  <a16:creationId xmlns:a16="http://schemas.microsoft.com/office/drawing/2014/main" id="{78810068-CCF2-4208-B0FD-EEE9FC866D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58796" y="5063336"/>
              <a:ext cx="302089" cy="729672"/>
            </a:xfrm>
            <a:prstGeom prst="bentConnector3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649B47D1-06A1-4C92-9C39-4451ACCE0405}"/>
                </a:ext>
              </a:extLst>
            </p:cNvPr>
            <p:cNvCxnSpPr>
              <a:cxnSpLocks/>
            </p:cNvCxnSpPr>
            <p:nvPr/>
          </p:nvCxnSpPr>
          <p:spPr>
            <a:xfrm>
              <a:off x="9609839" y="5064493"/>
              <a:ext cx="720000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D2435635-4FB2-41FD-96B5-AAAD8EC3F573}"/>
                </a:ext>
              </a:extLst>
            </p:cNvPr>
            <p:cNvCxnSpPr>
              <a:cxnSpLocks/>
            </p:cNvCxnSpPr>
            <p:nvPr/>
          </p:nvCxnSpPr>
          <p:spPr>
            <a:xfrm>
              <a:off x="3017032" y="3603993"/>
              <a:ext cx="2160000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연결선: 꺾임 98">
              <a:extLst>
                <a:ext uri="{FF2B5EF4-FFF2-40B4-BE49-F238E27FC236}">
                  <a16:creationId xmlns:a16="http://schemas.microsoft.com/office/drawing/2014/main" id="{DE81AFA0-B33B-42D5-B0B5-2ABEA31F4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6416" y="3604644"/>
              <a:ext cx="302089" cy="729672"/>
            </a:xfrm>
            <a:prstGeom prst="bentConnector3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연결선: 꺾임 99">
              <a:extLst>
                <a:ext uri="{FF2B5EF4-FFF2-40B4-BE49-F238E27FC236}">
                  <a16:creationId xmlns:a16="http://schemas.microsoft.com/office/drawing/2014/main" id="{A9A8A035-C886-4895-8436-48B78222F0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07745" y="3604644"/>
              <a:ext cx="302089" cy="729672"/>
            </a:xfrm>
            <a:prstGeom prst="bentConnector3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B7174F6D-4098-47C5-B51B-76CB273A83FF}"/>
                </a:ext>
              </a:extLst>
            </p:cNvPr>
            <p:cNvCxnSpPr>
              <a:cxnSpLocks/>
            </p:cNvCxnSpPr>
            <p:nvPr/>
          </p:nvCxnSpPr>
          <p:spPr>
            <a:xfrm>
              <a:off x="6826595" y="3604644"/>
              <a:ext cx="1980000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연결선: 꺾임 101">
              <a:extLst>
                <a:ext uri="{FF2B5EF4-FFF2-40B4-BE49-F238E27FC236}">
                  <a16:creationId xmlns:a16="http://schemas.microsoft.com/office/drawing/2014/main" id="{39F0C5F7-E53D-4F93-8778-887FA1B314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32305" y="3603993"/>
              <a:ext cx="302089" cy="729672"/>
            </a:xfrm>
            <a:prstGeom prst="bentConnector3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409A63AC-91B8-49ED-B3F9-4E8DAC100B32}"/>
                </a:ext>
              </a:extLst>
            </p:cNvPr>
            <p:cNvCxnSpPr>
              <a:cxnSpLocks/>
            </p:cNvCxnSpPr>
            <p:nvPr/>
          </p:nvCxnSpPr>
          <p:spPr>
            <a:xfrm>
              <a:off x="9955167" y="3603993"/>
              <a:ext cx="360000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6513A76-3F0E-4D9C-9EC9-C752798C7925}"/>
                </a:ext>
              </a:extLst>
            </p:cNvPr>
            <p:cNvSpPr txBox="1"/>
            <p:nvPr/>
          </p:nvSpPr>
          <p:spPr>
            <a:xfrm>
              <a:off x="4145661" y="5166899"/>
              <a:ext cx="5950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5BF5B035-73D7-476A-B9E4-5FDA6807142E}"/>
                </a:ext>
              </a:extLst>
            </p:cNvPr>
            <p:cNvSpPr txBox="1"/>
            <p:nvPr/>
          </p:nvSpPr>
          <p:spPr>
            <a:xfrm>
              <a:off x="7783004" y="5166899"/>
              <a:ext cx="5950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967F1E7-90C6-4BD6-B7F3-3FF2C0BEF6C0}"/>
                </a:ext>
              </a:extLst>
            </p:cNvPr>
            <p:cNvSpPr/>
            <p:nvPr/>
          </p:nvSpPr>
          <p:spPr>
            <a:xfrm>
              <a:off x="2541493" y="3470580"/>
              <a:ext cx="269418" cy="24314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D444739-64D4-49AF-8201-98D0467D57AC}"/>
                </a:ext>
              </a:extLst>
            </p:cNvPr>
            <p:cNvSpPr txBox="1"/>
            <p:nvPr/>
          </p:nvSpPr>
          <p:spPr>
            <a:xfrm>
              <a:off x="3038427" y="5896570"/>
              <a:ext cx="5188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70C0"/>
                  </a:solidFill>
                </a:rPr>
                <a:t>1</a:t>
              </a:r>
              <a:endParaRPr lang="ko-KR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D5FD5E1-8090-4697-8F75-12188321FF78}"/>
                </a:ext>
              </a:extLst>
            </p:cNvPr>
            <p:cNvSpPr txBox="1"/>
            <p:nvPr/>
          </p:nvSpPr>
          <p:spPr>
            <a:xfrm>
              <a:off x="3638715" y="5896569"/>
              <a:ext cx="5188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70C0"/>
                  </a:solidFill>
                </a:rPr>
                <a:t>2</a:t>
              </a:r>
              <a:endParaRPr lang="ko-KR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C251AA3-3192-4181-9556-22244C09E22A}"/>
                </a:ext>
              </a:extLst>
            </p:cNvPr>
            <p:cNvSpPr txBox="1"/>
            <p:nvPr/>
          </p:nvSpPr>
          <p:spPr>
            <a:xfrm>
              <a:off x="4717304" y="5896569"/>
              <a:ext cx="5188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70C0"/>
                  </a:solidFill>
                </a:rPr>
                <a:t>7</a:t>
              </a:r>
              <a:endParaRPr lang="ko-KR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A20954B-AB7D-4B1C-81D7-F1DA8EAE0D8F}"/>
                </a:ext>
              </a:extLst>
            </p:cNvPr>
            <p:cNvSpPr txBox="1"/>
            <p:nvPr/>
          </p:nvSpPr>
          <p:spPr>
            <a:xfrm>
              <a:off x="5321482" y="5896569"/>
              <a:ext cx="5188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70C0"/>
                  </a:solidFill>
                </a:rPr>
                <a:t>8</a:t>
              </a:r>
              <a:endParaRPr lang="ko-KR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54EFE7C-6758-4A94-AAFD-24064F57BCA6}"/>
                </a:ext>
              </a:extLst>
            </p:cNvPr>
            <p:cNvSpPr txBox="1"/>
            <p:nvPr/>
          </p:nvSpPr>
          <p:spPr>
            <a:xfrm>
              <a:off x="5895076" y="5896569"/>
              <a:ext cx="5188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70C0"/>
                  </a:solidFill>
                </a:rPr>
                <a:t>9</a:t>
              </a:r>
              <a:endParaRPr lang="ko-KR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66D611A-50E8-4966-B791-02994D67FDC5}"/>
                </a:ext>
              </a:extLst>
            </p:cNvPr>
            <p:cNvSpPr txBox="1"/>
            <p:nvPr/>
          </p:nvSpPr>
          <p:spPr>
            <a:xfrm>
              <a:off x="7340887" y="5896569"/>
              <a:ext cx="5188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70C0"/>
                  </a:solidFill>
                </a:rPr>
                <a:t>2</a:t>
              </a:r>
              <a:endParaRPr lang="ko-KR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10776FB9-F519-443D-B967-E54388E1B273}"/>
                </a:ext>
              </a:extLst>
            </p:cNvPr>
            <p:cNvSpPr txBox="1"/>
            <p:nvPr/>
          </p:nvSpPr>
          <p:spPr>
            <a:xfrm>
              <a:off x="6764152" y="5896569"/>
              <a:ext cx="5188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70C0"/>
                  </a:solidFill>
                </a:rPr>
                <a:t>1</a:t>
              </a:r>
              <a:endParaRPr lang="ko-KR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28AA103-F86D-4CE8-A5DB-86CF1C7933F8}"/>
                </a:ext>
              </a:extLst>
            </p:cNvPr>
            <p:cNvSpPr txBox="1"/>
            <p:nvPr/>
          </p:nvSpPr>
          <p:spPr>
            <a:xfrm>
              <a:off x="8301336" y="5896569"/>
              <a:ext cx="5188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70C0"/>
                  </a:solidFill>
                </a:rPr>
                <a:t>8</a:t>
              </a:r>
              <a:endParaRPr lang="ko-KR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240DB75-812E-411F-ADC9-AC7BD3DC2A67}"/>
                </a:ext>
              </a:extLst>
            </p:cNvPr>
            <p:cNvSpPr txBox="1"/>
            <p:nvPr/>
          </p:nvSpPr>
          <p:spPr>
            <a:xfrm>
              <a:off x="8912522" y="5896568"/>
              <a:ext cx="5188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70C0"/>
                  </a:solidFill>
                </a:rPr>
                <a:t>9</a:t>
              </a:r>
              <a:endParaRPr lang="ko-KR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9B454E7-904C-4245-BDEB-87FB81CC8D66}"/>
                </a:ext>
              </a:extLst>
            </p:cNvPr>
            <p:cNvSpPr txBox="1"/>
            <p:nvPr/>
          </p:nvSpPr>
          <p:spPr>
            <a:xfrm>
              <a:off x="3153432" y="3784163"/>
              <a:ext cx="19434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Slave Address</a:t>
              </a:r>
              <a:endParaRPr lang="ko-KR" altLang="en-US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180D351D-267F-41EB-AA0D-EB8C7C61CE59}"/>
                </a:ext>
              </a:extLst>
            </p:cNvPr>
            <p:cNvSpPr txBox="1"/>
            <p:nvPr/>
          </p:nvSpPr>
          <p:spPr>
            <a:xfrm>
              <a:off x="6902126" y="3784163"/>
              <a:ext cx="19434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Data (Master)</a:t>
              </a:r>
              <a:endParaRPr lang="ko-KR" altLang="en-US" dirty="0"/>
            </a:p>
          </p:txBody>
        </p: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2F66FA0D-F1FE-4D48-BCB3-4A29EABE4F0D}"/>
                </a:ext>
              </a:extLst>
            </p:cNvPr>
            <p:cNvCxnSpPr>
              <a:cxnSpLocks/>
            </p:cNvCxnSpPr>
            <p:nvPr/>
          </p:nvCxnSpPr>
          <p:spPr>
            <a:xfrm>
              <a:off x="5881779" y="4331816"/>
              <a:ext cx="589483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FD8E1C86-6E12-42A9-84DE-A54F855296DC}"/>
                </a:ext>
              </a:extLst>
            </p:cNvPr>
            <p:cNvCxnSpPr>
              <a:cxnSpLocks/>
            </p:cNvCxnSpPr>
            <p:nvPr/>
          </p:nvCxnSpPr>
          <p:spPr>
            <a:xfrm>
              <a:off x="8865474" y="4331816"/>
              <a:ext cx="589483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7AD94331-AF27-4D0A-A348-06A58FD068F5}"/>
                </a:ext>
              </a:extLst>
            </p:cNvPr>
            <p:cNvSpPr txBox="1"/>
            <p:nvPr/>
          </p:nvSpPr>
          <p:spPr>
            <a:xfrm>
              <a:off x="2283063" y="5928325"/>
              <a:ext cx="823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FF0000"/>
                  </a:solidFill>
                </a:rPr>
                <a:t>start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CE6AD1E1-A354-4A6E-8CB7-5ABFA4A19A5F}"/>
                </a:ext>
              </a:extLst>
            </p:cNvPr>
            <p:cNvSpPr/>
            <p:nvPr/>
          </p:nvSpPr>
          <p:spPr>
            <a:xfrm>
              <a:off x="9750412" y="3470580"/>
              <a:ext cx="269418" cy="24314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19B9916F-009A-4EF9-A88A-1C3A4B765999}"/>
                </a:ext>
              </a:extLst>
            </p:cNvPr>
            <p:cNvSpPr txBox="1"/>
            <p:nvPr/>
          </p:nvSpPr>
          <p:spPr>
            <a:xfrm>
              <a:off x="9491982" y="5928325"/>
              <a:ext cx="823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FF0000"/>
                  </a:solidFill>
                </a:rPr>
                <a:t>stop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BED3A7A2-4018-4590-8DE4-2DDF7D44EB92}"/>
                </a:ext>
              </a:extLst>
            </p:cNvPr>
            <p:cNvSpPr txBox="1"/>
            <p:nvPr/>
          </p:nvSpPr>
          <p:spPr>
            <a:xfrm>
              <a:off x="3120929" y="3232413"/>
              <a:ext cx="19434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7 </a:t>
              </a:r>
              <a:r>
                <a:rPr lang="en-US" altLang="ko-KR" sz="1400" dirty="0" err="1"/>
                <a:t>addreses</a:t>
              </a:r>
              <a:r>
                <a:rPr lang="en-US" altLang="ko-KR" sz="1400" dirty="0"/>
                <a:t> bits</a:t>
              </a:r>
              <a:endParaRPr lang="ko-KR" altLang="en-US" sz="1400" dirty="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749F8CEA-00D5-42AF-8D1C-F6F4AA789F0E}"/>
                </a:ext>
              </a:extLst>
            </p:cNvPr>
            <p:cNvSpPr txBox="1"/>
            <p:nvPr/>
          </p:nvSpPr>
          <p:spPr>
            <a:xfrm>
              <a:off x="6817477" y="3232413"/>
              <a:ext cx="19434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8 data bits</a:t>
              </a:r>
              <a:endParaRPr lang="ko-KR" altLang="en-US" sz="1400" dirty="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646B37ED-D3F3-493B-9E90-EDE898CF1E89}"/>
                </a:ext>
              </a:extLst>
            </p:cNvPr>
            <p:cNvSpPr txBox="1"/>
            <p:nvPr/>
          </p:nvSpPr>
          <p:spPr>
            <a:xfrm>
              <a:off x="5742990" y="2877750"/>
              <a:ext cx="823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FFC000"/>
                  </a:solidFill>
                </a:rPr>
                <a:t>Ack bit</a:t>
              </a:r>
              <a:endParaRPr lang="ko-KR" altLang="en-US" sz="1400" dirty="0">
                <a:solidFill>
                  <a:srgbClr val="FFC000"/>
                </a:solidFill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4E2014AD-47F0-4800-AF03-D6422DF013EE}"/>
                </a:ext>
              </a:extLst>
            </p:cNvPr>
            <p:cNvSpPr txBox="1"/>
            <p:nvPr/>
          </p:nvSpPr>
          <p:spPr>
            <a:xfrm>
              <a:off x="8745195" y="2877750"/>
              <a:ext cx="823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FFC000"/>
                  </a:solidFill>
                </a:rPr>
                <a:t>Ack bit</a:t>
              </a:r>
              <a:endParaRPr lang="ko-KR" altLang="en-US" sz="1400" dirty="0">
                <a:solidFill>
                  <a:srgbClr val="FFC000"/>
                </a:solidFill>
              </a:endParaRP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984E8515-5F75-406B-A772-111E21AB7641}"/>
                </a:ext>
              </a:extLst>
            </p:cNvPr>
            <p:cNvCxnSpPr>
              <a:stCxn id="127" idx="2"/>
            </p:cNvCxnSpPr>
            <p:nvPr/>
          </p:nvCxnSpPr>
          <p:spPr>
            <a:xfrm>
              <a:off x="9156707" y="3185527"/>
              <a:ext cx="0" cy="1098996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화살표 연결선 127">
              <a:extLst>
                <a:ext uri="{FF2B5EF4-FFF2-40B4-BE49-F238E27FC236}">
                  <a16:creationId xmlns:a16="http://schemas.microsoft.com/office/drawing/2014/main" id="{0CC297A7-B016-4049-8FE3-37C9B437DB4C}"/>
                </a:ext>
              </a:extLst>
            </p:cNvPr>
            <p:cNvCxnSpPr>
              <a:cxnSpLocks/>
              <a:stCxn id="126" idx="2"/>
            </p:cNvCxnSpPr>
            <p:nvPr/>
          </p:nvCxnSpPr>
          <p:spPr>
            <a:xfrm>
              <a:off x="6154502" y="3185527"/>
              <a:ext cx="0" cy="1098996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6C550428-B093-4B30-B583-B14F605F4039}"/>
                </a:ext>
              </a:extLst>
            </p:cNvPr>
            <p:cNvSpPr txBox="1"/>
            <p:nvPr/>
          </p:nvSpPr>
          <p:spPr>
            <a:xfrm>
              <a:off x="5156422" y="2625332"/>
              <a:ext cx="8230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Write bit</a:t>
              </a:r>
              <a:endPara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2EB5A312-70FF-4829-9E03-D97B5A197CBD}"/>
                </a:ext>
              </a:extLst>
            </p:cNvPr>
            <p:cNvCxnSpPr>
              <a:cxnSpLocks/>
              <a:stCxn id="130" idx="2"/>
            </p:cNvCxnSpPr>
            <p:nvPr/>
          </p:nvCxnSpPr>
          <p:spPr>
            <a:xfrm flipH="1">
              <a:off x="5565669" y="3148552"/>
              <a:ext cx="2266" cy="1135971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EA160C7D-0BA9-43FE-9D05-2B4FA5AEC0FF}"/>
                </a:ext>
              </a:extLst>
            </p:cNvPr>
            <p:cNvSpPr txBox="1"/>
            <p:nvPr/>
          </p:nvSpPr>
          <p:spPr>
            <a:xfrm>
              <a:off x="2136586" y="6224931"/>
              <a:ext cx="111597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/>
                <a:t>SDA goes low before SCL</a:t>
              </a:r>
              <a:endParaRPr lang="ko-KR" altLang="en-US" sz="1050" dirty="0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29366597-E654-4CEE-9527-EA877E4F842E}"/>
                </a:ext>
              </a:extLst>
            </p:cNvPr>
            <p:cNvSpPr txBox="1"/>
            <p:nvPr/>
          </p:nvSpPr>
          <p:spPr>
            <a:xfrm>
              <a:off x="9345505" y="6262383"/>
              <a:ext cx="111597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/>
                <a:t>SDA goes high after SCL</a:t>
              </a:r>
              <a:endParaRPr lang="ko-KR" altLang="en-US" sz="1050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E71956C-6C0F-49C4-9C79-A6328ED9D40A}"/>
                </a:ext>
              </a:extLst>
            </p:cNvPr>
            <p:cNvSpPr txBox="1"/>
            <p:nvPr/>
          </p:nvSpPr>
          <p:spPr>
            <a:xfrm>
              <a:off x="3001386" y="2660396"/>
              <a:ext cx="233320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Write(0) – master is sending data</a:t>
              </a:r>
            </a:p>
            <a:p>
              <a:r>
                <a:rPr lang="en-US" altLang="ko-KR" sz="1050" dirty="0"/>
                <a:t>Read(1) – mater is requesting data</a:t>
              </a:r>
              <a:endParaRPr lang="ko-KR" altLang="en-US" sz="1050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05C81CF4-4451-4339-B85E-7601284679F8}"/>
                </a:ext>
              </a:extLst>
            </p:cNvPr>
            <p:cNvSpPr txBox="1"/>
            <p:nvPr/>
          </p:nvSpPr>
          <p:spPr>
            <a:xfrm>
              <a:off x="9552459" y="2527720"/>
              <a:ext cx="2333209" cy="9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ACK(0)/NACK(1): ‘1’ indicates that the addressed slave did not respond or was unable to process the request. This bit controls by slave device.</a:t>
              </a:r>
              <a:endParaRPr lang="ko-KR" altLang="en-US" sz="1050" dirty="0"/>
            </a:p>
          </p:txBody>
        </p: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672AFD2D-6F82-47D1-89BB-7F42A91FBD7B}"/>
                </a:ext>
              </a:extLst>
            </p:cNvPr>
            <p:cNvCxnSpPr>
              <a:cxnSpLocks/>
            </p:cNvCxnSpPr>
            <p:nvPr/>
          </p:nvCxnSpPr>
          <p:spPr>
            <a:xfrm>
              <a:off x="5284676" y="4331816"/>
              <a:ext cx="589483" cy="0"/>
            </a:xfrm>
            <a:prstGeom prst="lin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727104F-7589-4063-B90D-4E2DC50FD361}"/>
                </a:ext>
              </a:extLst>
            </p:cNvPr>
            <p:cNvSpPr txBox="1"/>
            <p:nvPr/>
          </p:nvSpPr>
          <p:spPr>
            <a:xfrm>
              <a:off x="4011668" y="6337362"/>
              <a:ext cx="4474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Example of write data to slave device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76009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588154" y="104774"/>
            <a:ext cx="575799" cy="523220"/>
            <a:chOff x="588154" y="85724"/>
            <a:chExt cx="575799" cy="523220"/>
          </a:xfrm>
        </p:grpSpPr>
        <p:sp>
          <p:nvSpPr>
            <p:cNvPr id="25" name="타원 24"/>
            <p:cNvSpPr/>
            <p:nvPr/>
          </p:nvSpPr>
          <p:spPr>
            <a:xfrm>
              <a:off x="664170" y="147637"/>
              <a:ext cx="437495" cy="437495"/>
            </a:xfrm>
            <a:prstGeom prst="ellipse">
              <a:avLst/>
            </a:prstGeom>
            <a:solidFill>
              <a:srgbClr val="C5A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88154" y="85724"/>
              <a:ext cx="57579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kern="0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13</a:t>
              </a:r>
              <a:endPara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405ED3A-0648-4DBC-AD07-BCC345E09211}"/>
              </a:ext>
            </a:extLst>
          </p:cNvPr>
          <p:cNvSpPr txBox="1"/>
          <p:nvPr/>
        </p:nvSpPr>
        <p:spPr>
          <a:xfrm>
            <a:off x="1101665" y="104775"/>
            <a:ext cx="6478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+mn-ea"/>
              </a:rPr>
              <a:t>Arduino Communication method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0B63320C-E905-463D-A9B5-D31FDFE29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712292"/>
              </p:ext>
            </p:extLst>
          </p:nvPr>
        </p:nvGraphicFramePr>
        <p:xfrm>
          <a:off x="2225149" y="1495520"/>
          <a:ext cx="7741700" cy="455429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35425">
                  <a:extLst>
                    <a:ext uri="{9D8B030D-6E8A-4147-A177-3AD203B41FA5}">
                      <a16:colId xmlns:a16="http://schemas.microsoft.com/office/drawing/2014/main" val="830564922"/>
                    </a:ext>
                  </a:extLst>
                </a:gridCol>
                <a:gridCol w="1935425">
                  <a:extLst>
                    <a:ext uri="{9D8B030D-6E8A-4147-A177-3AD203B41FA5}">
                      <a16:colId xmlns:a16="http://schemas.microsoft.com/office/drawing/2014/main" val="2688387120"/>
                    </a:ext>
                  </a:extLst>
                </a:gridCol>
                <a:gridCol w="1935425">
                  <a:extLst>
                    <a:ext uri="{9D8B030D-6E8A-4147-A177-3AD203B41FA5}">
                      <a16:colId xmlns:a16="http://schemas.microsoft.com/office/drawing/2014/main" val="4056453638"/>
                    </a:ext>
                  </a:extLst>
                </a:gridCol>
                <a:gridCol w="1935425">
                  <a:extLst>
                    <a:ext uri="{9D8B030D-6E8A-4147-A177-3AD203B41FA5}">
                      <a16:colId xmlns:a16="http://schemas.microsoft.com/office/drawing/2014/main" val="3554997018"/>
                    </a:ext>
                  </a:extLst>
                </a:gridCol>
              </a:tblGrid>
              <a:tr h="67711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UART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I2C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SPI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7585024"/>
                  </a:ext>
                </a:extLst>
              </a:tr>
              <a:tr h="677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Type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Asynchronous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synchronous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synchronous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2945094"/>
                  </a:ext>
                </a:extLst>
              </a:tr>
              <a:tr h="677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Topology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1:1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N:N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1:N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6723791"/>
                  </a:ext>
                </a:extLst>
              </a:tr>
              <a:tr h="1168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Signal lines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Rx, Tx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SDA, SCL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SCK, MISO, MOSI, SS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414533"/>
                  </a:ext>
                </a:extLst>
              </a:tr>
              <a:tr h="677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Duplex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Full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Half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Full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9557653"/>
                  </a:ext>
                </a:extLst>
              </a:tr>
              <a:tr h="677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Speed</a:t>
                      </a:r>
                      <a:endParaRPr lang="ko-KR" altLang="en-US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slow     -&gt;     fast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fast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0076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130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588154" y="104774"/>
            <a:ext cx="575799" cy="523220"/>
            <a:chOff x="588154" y="85724"/>
            <a:chExt cx="575799" cy="523220"/>
          </a:xfrm>
        </p:grpSpPr>
        <p:sp>
          <p:nvSpPr>
            <p:cNvPr id="25" name="타원 24"/>
            <p:cNvSpPr/>
            <p:nvPr/>
          </p:nvSpPr>
          <p:spPr>
            <a:xfrm>
              <a:off x="664170" y="147637"/>
              <a:ext cx="437495" cy="437495"/>
            </a:xfrm>
            <a:prstGeom prst="ellipse">
              <a:avLst/>
            </a:prstGeom>
            <a:solidFill>
              <a:srgbClr val="C5A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88154" y="85724"/>
              <a:ext cx="57579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kern="0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14</a:t>
              </a:r>
              <a:endPara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405ED3A-0648-4DBC-AD07-BCC345E09211}"/>
              </a:ext>
            </a:extLst>
          </p:cNvPr>
          <p:cNvSpPr txBox="1"/>
          <p:nvPr/>
        </p:nvSpPr>
        <p:spPr>
          <a:xfrm>
            <a:off x="1101665" y="104775"/>
            <a:ext cx="6478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+mn-ea"/>
              </a:rPr>
              <a:t>Arduino Communication method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194B21-4491-4D82-9C4E-55FD0968317E}"/>
              </a:ext>
            </a:extLst>
          </p:cNvPr>
          <p:cNvSpPr txBox="1"/>
          <p:nvPr/>
        </p:nvSpPr>
        <p:spPr>
          <a:xfrm>
            <a:off x="664170" y="914400"/>
            <a:ext cx="10851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4. Software serial</a:t>
            </a:r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97BA0-6365-41A5-8809-B1C3BBD5354E}"/>
              </a:ext>
            </a:extLst>
          </p:cNvPr>
          <p:cNvSpPr txBox="1"/>
          <p:nvPr/>
        </p:nvSpPr>
        <p:spPr>
          <a:xfrm>
            <a:off x="1066168" y="1464511"/>
            <a:ext cx="10230481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If D0 and D1 pins are already being used for communication, you can use the other digital pins to use the software serial library.</a:t>
            </a:r>
            <a:endParaRPr lang="ko-KR" altLang="en-US" sz="18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95B4BBD-3294-4027-81BF-672324E76821}"/>
              </a:ext>
            </a:extLst>
          </p:cNvPr>
          <p:cNvGrpSpPr/>
          <p:nvPr/>
        </p:nvGrpSpPr>
        <p:grpSpPr>
          <a:xfrm>
            <a:off x="964726" y="2320161"/>
            <a:ext cx="9820275" cy="3609975"/>
            <a:chOff x="1185862" y="1624012"/>
            <a:chExt cx="9820275" cy="360997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46D81F0-6F0F-4045-8437-73F134B4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63" b="89974" l="5238" r="93792">
                          <a14:foregroundMark x1="45684" y1="42744" x2="44908" y2="63061"/>
                          <a14:foregroundMark x1="46072" y1="71504" x2="42386" y2="82058"/>
                          <a14:foregroundMark x1="51600" y1="76517" x2="48691" y2="78364"/>
                          <a14:foregroundMark x1="77983" y1="49077" x2="77983" y2="49077"/>
                          <a14:foregroundMark x1="80116" y1="47493" x2="79340" y2="47493"/>
                          <a14:foregroundMark x1="82638" y1="49604" x2="80213" y2="50660"/>
                          <a14:foregroundMark x1="81959" y1="53826" x2="80504" y2="54354"/>
                          <a14:foregroundMark x1="86421" y1="51451" x2="86809" y2="51451"/>
                          <a14:foregroundMark x1="89913" y1="50396" x2="90980" y2="49868"/>
                          <a14:foregroundMark x1="92532" y1="47757" x2="93889" y2="49604"/>
                          <a14:foregroundMark x1="70223" y1="87335" x2="68574" y2="87863"/>
                          <a14:foregroundMark x1="42095" y1="14512" x2="45878" y2="12929"/>
                          <a14:foregroundMark x1="37439" y1="25066" x2="38312" y2="43536"/>
                          <a14:foregroundMark x1="78371" y1="52770" x2="77207" y2="54881"/>
                          <a14:foregroundMark x1="36372" y1="36412" x2="34142" y2="35884"/>
                          <a14:foregroundMark x1="34045" y1="35620" x2="32299" y2="35620"/>
                          <a14:foregroundMark x1="29874" y1="34828" x2="26479" y2="34828"/>
                          <a14:foregroundMark x1="7953" y1="36675" x2="5238" y2="36412"/>
                          <a14:foregroundMark x1="59069" y1="57784" x2="62755" y2="77309"/>
                          <a14:foregroundMark x1="55771" y1="59894" x2="52085" y2="73351"/>
                          <a14:foregroundMark x1="23957" y1="34828" x2="20563" y2="35092"/>
                          <a14:foregroundMark x1="89622" y1="45383" x2="86809" y2="45383"/>
                          <a14:foregroundMark x1="90980" y1="55673" x2="86906" y2="5620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85862" y="1624012"/>
              <a:ext cx="9820275" cy="3609975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E62C19C-A754-4F3B-A1ED-28CCCB4E16F0}"/>
                </a:ext>
              </a:extLst>
            </p:cNvPr>
            <p:cNvSpPr/>
            <p:nvPr/>
          </p:nvSpPr>
          <p:spPr>
            <a:xfrm>
              <a:off x="6600811" y="1690935"/>
              <a:ext cx="454413" cy="279306"/>
            </a:xfrm>
            <a:prstGeom prst="rect">
              <a:avLst/>
            </a:prstGeom>
            <a:solidFill>
              <a:srgbClr val="FFDF00"/>
            </a:solidFill>
            <a:ln>
              <a:solidFill>
                <a:srgbClr val="FFD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11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11F7787-175A-4DBC-9915-827A1965FE90}"/>
                </a:ext>
              </a:extLst>
            </p:cNvPr>
            <p:cNvSpPr/>
            <p:nvPr/>
          </p:nvSpPr>
          <p:spPr>
            <a:xfrm>
              <a:off x="7151050" y="1690935"/>
              <a:ext cx="454413" cy="279306"/>
            </a:xfrm>
            <a:prstGeom prst="rect">
              <a:avLst/>
            </a:prstGeom>
            <a:solidFill>
              <a:srgbClr val="40B942"/>
            </a:solidFill>
            <a:ln>
              <a:solidFill>
                <a:srgbClr val="40B9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10</a:t>
              </a:r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C09EC99-C78F-49B4-BE80-5D91E5A3CFFE}"/>
                </a:ext>
              </a:extLst>
            </p:cNvPr>
            <p:cNvSpPr/>
            <p:nvPr/>
          </p:nvSpPr>
          <p:spPr>
            <a:xfrm>
              <a:off x="6360938" y="4933705"/>
              <a:ext cx="454414" cy="279306"/>
            </a:xfrm>
            <a:prstGeom prst="rect">
              <a:avLst/>
            </a:prstGeom>
            <a:solidFill>
              <a:srgbClr val="CF282C"/>
            </a:solidFill>
            <a:ln>
              <a:solidFill>
                <a:srgbClr val="CF28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5V</a:t>
              </a:r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4841311-1E5B-4928-921F-AFCC5420158F}"/>
                </a:ext>
              </a:extLst>
            </p:cNvPr>
            <p:cNvSpPr/>
            <p:nvPr/>
          </p:nvSpPr>
          <p:spPr>
            <a:xfrm>
              <a:off x="6884894" y="4933705"/>
              <a:ext cx="723269" cy="279306"/>
            </a:xfrm>
            <a:prstGeom prst="rect">
              <a:avLst/>
            </a:prstGeom>
            <a:solidFill>
              <a:srgbClr val="303A40"/>
            </a:solidFill>
            <a:ln>
              <a:solidFill>
                <a:srgbClr val="303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GND</a:t>
              </a:r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5952706-0ABF-4DCB-9D18-6BF8724C7567}"/>
                </a:ext>
              </a:extLst>
            </p:cNvPr>
            <p:cNvSpPr/>
            <p:nvPr/>
          </p:nvSpPr>
          <p:spPr>
            <a:xfrm>
              <a:off x="9434092" y="3727821"/>
              <a:ext cx="713084" cy="279306"/>
            </a:xfrm>
            <a:prstGeom prst="rect">
              <a:avLst/>
            </a:prstGeom>
            <a:solidFill>
              <a:srgbClr val="CF282C"/>
            </a:solidFill>
            <a:ln>
              <a:solidFill>
                <a:srgbClr val="CF28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VCC</a:t>
              </a:r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75EE4D0-D39A-45DB-B67E-B0A0817ED682}"/>
                </a:ext>
              </a:extLst>
            </p:cNvPr>
            <p:cNvSpPr/>
            <p:nvPr/>
          </p:nvSpPr>
          <p:spPr>
            <a:xfrm>
              <a:off x="9434092" y="3428999"/>
              <a:ext cx="713085" cy="279306"/>
            </a:xfrm>
            <a:prstGeom prst="rect">
              <a:avLst/>
            </a:prstGeom>
            <a:solidFill>
              <a:srgbClr val="303A40"/>
            </a:solidFill>
            <a:ln>
              <a:solidFill>
                <a:srgbClr val="303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GND</a:t>
              </a:r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3A10957-66EB-4992-98DB-BAF90EFD4B7E}"/>
                </a:ext>
              </a:extLst>
            </p:cNvPr>
            <p:cNvSpPr/>
            <p:nvPr/>
          </p:nvSpPr>
          <p:spPr>
            <a:xfrm>
              <a:off x="9434091" y="3130177"/>
              <a:ext cx="713085" cy="279306"/>
            </a:xfrm>
            <a:prstGeom prst="rect">
              <a:avLst/>
            </a:prstGeom>
            <a:solidFill>
              <a:srgbClr val="40B942"/>
            </a:solidFill>
            <a:ln>
              <a:solidFill>
                <a:srgbClr val="40B9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TXD</a:t>
              </a:r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4FA2783-2297-46F1-85D8-50A7D3900005}"/>
                </a:ext>
              </a:extLst>
            </p:cNvPr>
            <p:cNvSpPr/>
            <p:nvPr/>
          </p:nvSpPr>
          <p:spPr>
            <a:xfrm>
              <a:off x="9434091" y="2831355"/>
              <a:ext cx="713085" cy="279306"/>
            </a:xfrm>
            <a:prstGeom prst="rect">
              <a:avLst/>
            </a:prstGeom>
            <a:solidFill>
              <a:srgbClr val="FFDF00"/>
            </a:solidFill>
            <a:ln>
              <a:solidFill>
                <a:srgbClr val="FFD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RXD</a:t>
              </a:r>
              <a:endParaRPr lang="ko-KR" alt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EE30848-FD54-482F-94B4-9BB9D389ABC5}"/>
              </a:ext>
            </a:extLst>
          </p:cNvPr>
          <p:cNvSpPr txBox="1"/>
          <p:nvPr/>
        </p:nvSpPr>
        <p:spPr>
          <a:xfrm>
            <a:off x="1965118" y="6089274"/>
            <a:ext cx="82617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0B942"/>
                </a:solidFill>
              </a:rPr>
              <a:t>10</a:t>
            </a:r>
            <a:r>
              <a:rPr lang="en-US" altLang="ko-KR" dirty="0"/>
              <a:t> pin -&gt; </a:t>
            </a:r>
            <a:r>
              <a:rPr lang="en-US" altLang="ko-KR" dirty="0">
                <a:solidFill>
                  <a:srgbClr val="40B942"/>
                </a:solidFill>
              </a:rPr>
              <a:t>RXD</a:t>
            </a:r>
            <a:r>
              <a:rPr lang="en-US" altLang="ko-KR" dirty="0"/>
              <a:t>    </a:t>
            </a:r>
            <a:r>
              <a:rPr lang="en-US" altLang="ko-KR" dirty="0">
                <a:solidFill>
                  <a:srgbClr val="FFDF00"/>
                </a:solidFill>
              </a:rPr>
              <a:t>11</a:t>
            </a:r>
            <a:r>
              <a:rPr lang="en-US" altLang="ko-KR" dirty="0"/>
              <a:t> pin -&gt; </a:t>
            </a:r>
            <a:r>
              <a:rPr lang="en-US" altLang="ko-KR" dirty="0">
                <a:solidFill>
                  <a:srgbClr val="FFDF00"/>
                </a:solidFill>
              </a:rPr>
              <a:t>TXD</a:t>
            </a:r>
            <a:r>
              <a:rPr lang="en-US" altLang="ko-KR" dirty="0"/>
              <a:t>    GND -&gt; GND    </a:t>
            </a:r>
            <a:r>
              <a:rPr lang="en-US" altLang="ko-KR" dirty="0">
                <a:solidFill>
                  <a:srgbClr val="C00000"/>
                </a:solidFill>
              </a:rPr>
              <a:t>5V</a:t>
            </a:r>
            <a:r>
              <a:rPr lang="en-US" altLang="ko-KR" dirty="0"/>
              <a:t> -&gt; </a:t>
            </a:r>
            <a:r>
              <a:rPr lang="en-US" altLang="ko-KR" dirty="0">
                <a:solidFill>
                  <a:srgbClr val="C00000"/>
                </a:solidFill>
              </a:rPr>
              <a:t>VCC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660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664170" y="104774"/>
            <a:ext cx="437495" cy="523220"/>
            <a:chOff x="664170" y="85724"/>
            <a:chExt cx="437495" cy="523220"/>
          </a:xfrm>
        </p:grpSpPr>
        <p:sp>
          <p:nvSpPr>
            <p:cNvPr id="25" name="타원 24"/>
            <p:cNvSpPr/>
            <p:nvPr/>
          </p:nvSpPr>
          <p:spPr>
            <a:xfrm>
              <a:off x="664170" y="147637"/>
              <a:ext cx="437495" cy="437495"/>
            </a:xfrm>
            <a:prstGeom prst="ellipse">
              <a:avLst/>
            </a:prstGeom>
            <a:solidFill>
              <a:srgbClr val="C5A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85937" y="85724"/>
              <a:ext cx="3802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kern="0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1</a:t>
              </a:r>
              <a:endPara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405ED3A-0648-4DBC-AD07-BCC345E09211}"/>
              </a:ext>
            </a:extLst>
          </p:cNvPr>
          <p:cNvSpPr txBox="1"/>
          <p:nvPr/>
        </p:nvSpPr>
        <p:spPr>
          <a:xfrm>
            <a:off x="1101665" y="104775"/>
            <a:ext cx="6478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+mn-ea"/>
              </a:rPr>
              <a:t>USB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Bridge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–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ATmega16u2 / CH340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67FFEC6-346F-4ED9-88ED-1EEF8BC363C7}"/>
              </a:ext>
            </a:extLst>
          </p:cNvPr>
          <p:cNvGrpSpPr>
            <a:grpSpLocks noChangeAspect="1"/>
          </p:cNvGrpSpPr>
          <p:nvPr/>
        </p:nvGrpSpPr>
        <p:grpSpPr>
          <a:xfrm>
            <a:off x="1725810" y="4456747"/>
            <a:ext cx="2937031" cy="2045581"/>
            <a:chOff x="360351" y="2372755"/>
            <a:chExt cx="5537830" cy="385698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3B592F5-58AC-4B17-948C-241D258A7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792" b="90764" l="20625" r="77917">
                          <a14:foregroundMark x1="65833" y1="17639" x2="65486" y2="15278"/>
                          <a14:foregroundMark x1="66111" y1="16806" x2="47986" y2="24722"/>
                          <a14:foregroundMark x1="47986" y1="24722" x2="31319" y2="21806"/>
                          <a14:foregroundMark x1="31319" y1="21806" x2="26806" y2="66319"/>
                          <a14:foregroundMark x1="26806" y1="66319" x2="33750" y2="82847"/>
                          <a14:foregroundMark x1="33750" y1="82847" x2="53056" y2="88681"/>
                          <a14:foregroundMark x1="53056" y1="88681" x2="67778" y2="76806"/>
                          <a14:foregroundMark x1="67778" y1="76806" x2="72639" y2="46667"/>
                          <a14:foregroundMark x1="72639" y1="46667" x2="69444" y2="23958"/>
                          <a14:foregroundMark x1="69444" y1="23958" x2="65903" y2="17847"/>
                          <a14:foregroundMark x1="71181" y1="84931" x2="77778" y2="85833"/>
                          <a14:foregroundMark x1="77778" y1="85833" x2="77917" y2="41181"/>
                          <a14:foregroundMark x1="77917" y1="41181" x2="71667" y2="36806"/>
                          <a14:foregroundMark x1="71667" y1="36806" x2="71389" y2="37153"/>
                          <a14:foregroundMark x1="73333" y1="27569" x2="72569" y2="19444"/>
                          <a14:foregroundMark x1="72569" y1="19444" x2="65347" y2="16875"/>
                          <a14:foregroundMark x1="65347" y1="16875" x2="63889" y2="16806"/>
                          <a14:foregroundMark x1="67569" y1="15903" x2="65139" y2="7778"/>
                          <a14:foregroundMark x1="65139" y1="7778" x2="59722" y2="10417"/>
                          <a14:foregroundMark x1="59722" y1="10417" x2="58403" y2="16181"/>
                          <a14:foregroundMark x1="58403" y1="16181" x2="55833" y2="20417"/>
                          <a14:foregroundMark x1="30347" y1="89792" x2="22431" y2="87569"/>
                          <a14:foregroundMark x1="22431" y1="87569" x2="20069" y2="80208"/>
                          <a14:foregroundMark x1="20069" y1="80208" x2="20694" y2="18889"/>
                          <a14:foregroundMark x1="20694" y1="18889" x2="28542" y2="22847"/>
                          <a14:foregroundMark x1="28542" y1="22847" x2="29375" y2="42222"/>
                          <a14:foregroundMark x1="29375" y1="42222" x2="29375" y2="71667"/>
                          <a14:foregroundMark x1="29375" y1="71667" x2="29792" y2="89375"/>
                          <a14:foregroundMark x1="47014" y1="40972" x2="45903" y2="29931"/>
                          <a14:foregroundMark x1="45903" y1="29931" x2="48264" y2="45903"/>
                          <a14:foregroundMark x1="48264" y1="45903" x2="44236" y2="37222"/>
                          <a14:foregroundMark x1="44236" y1="37222" x2="44236" y2="36250"/>
                          <a14:foregroundMark x1="23194" y1="90694" x2="20625" y2="90833"/>
                          <a14:foregroundMark x1="26875" y1="21042" x2="28056" y2="14722"/>
                          <a14:foregroundMark x1="40417" y1="18958" x2="48125" y2="18333"/>
                          <a14:foregroundMark x1="48125" y1="18333" x2="48611" y2="18472"/>
                          <a14:foregroundMark x1="46806" y1="17847" x2="59306" y2="18472"/>
                          <a14:foregroundMark x1="60972" y1="40208" x2="62431" y2="28889"/>
                          <a14:foregroundMark x1="63472" y1="9583" x2="57292" y2="7847"/>
                          <a14:foregroundMark x1="57292" y1="7847" x2="55972" y2="10139"/>
                          <a14:foregroundMark x1="69861" y1="5069" x2="62153" y2="5417"/>
                          <a14:foregroundMark x1="62153" y1="5417" x2="54514" y2="9444"/>
                          <a14:foregroundMark x1="54622" y1="16111" x2="54653" y2="17986"/>
                          <a14:foregroundMark x1="54514" y1="9444" x2="54622" y2="16111"/>
                          <a14:foregroundMark x1="54653" y1="17986" x2="54653" y2="18264"/>
                          <a14:foregroundMark x1="59514" y1="5486" x2="54931" y2="9444"/>
                          <a14:foregroundMark x1="54931" y1="9444" x2="54931" y2="9444"/>
                          <a14:foregroundMark x1="59097" y1="5833" x2="53958" y2="7986"/>
                          <a14:foregroundMark x1="53958" y1="7986" x2="54097" y2="9375"/>
                          <a14:foregroundMark x1="56806" y1="6181" x2="55069" y2="7569"/>
                          <a14:foregroundMark x1="56875" y1="5903" x2="54931" y2="7431"/>
                          <a14:foregroundMark x1="54236" y1="7847" x2="57222" y2="4792"/>
                          <a14:foregroundMark x1="67014" y1="5278" x2="69653" y2="5000"/>
                          <a14:foregroundMark x1="32361" y1="16944" x2="31389" y2="9444"/>
                          <a14:foregroundMark x1="31389" y1="9444" x2="25903" y2="12292"/>
                          <a14:foregroundMark x1="25903" y1="12292" x2="32153" y2="16458"/>
                          <a14:foregroundMark x1="32153" y1="16458" x2="32292" y2="16458"/>
                          <a14:backgroundMark x1="53403" y1="13681" x2="53264" y2="13472"/>
                          <a14:backgroundMark x1="53333" y1="10069" x2="53472" y2="7986"/>
                          <a14:backgroundMark x1="53472" y1="16111" x2="53472" y2="16111"/>
                          <a14:backgroundMark x1="53750" y1="16319" x2="53750" y2="16319"/>
                          <a14:backgroundMark x1="53958" y1="16389" x2="53958" y2="16389"/>
                          <a14:backgroundMark x1="72222" y1="16806" x2="72222" y2="16806"/>
                          <a14:backgroundMark x1="73681" y1="16806" x2="73681" y2="16806"/>
                        </a14:backgroundRemoval>
                      </a14:imgEffect>
                    </a14:imgLayer>
                  </a14:imgProps>
                </a:ext>
              </a:extLst>
            </a:blip>
            <a:srcRect l="17084" t="3602" r="19341" b="5116"/>
            <a:stretch/>
          </p:blipFill>
          <p:spPr>
            <a:xfrm rot="16200000">
              <a:off x="1200774" y="1532332"/>
              <a:ext cx="3856983" cy="553783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1B02C9D-D944-49B6-8FB2-8F6AB7D0B983}"/>
                </a:ext>
              </a:extLst>
            </p:cNvPr>
            <p:cNvSpPr/>
            <p:nvPr/>
          </p:nvSpPr>
          <p:spPr>
            <a:xfrm>
              <a:off x="1777994" y="3889692"/>
              <a:ext cx="731526" cy="3978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CH340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A6FBE43-D7F6-4860-8F72-0A742C3627C8}"/>
              </a:ext>
            </a:extLst>
          </p:cNvPr>
          <p:cNvSpPr txBox="1"/>
          <p:nvPr/>
        </p:nvSpPr>
        <p:spPr>
          <a:xfrm>
            <a:off x="664170" y="914400"/>
            <a:ext cx="10851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USB to Serial Converter</a:t>
            </a:r>
            <a:endParaRPr lang="ko-KR" alt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ACE561-DAE5-45D3-83F9-E8ABF07FC812}"/>
              </a:ext>
            </a:extLst>
          </p:cNvPr>
          <p:cNvSpPr txBox="1"/>
          <p:nvPr/>
        </p:nvSpPr>
        <p:spPr>
          <a:xfrm>
            <a:off x="1066168" y="1529163"/>
            <a:ext cx="10230481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Usb</a:t>
            </a:r>
            <a:r>
              <a:rPr lang="en-US" altLang="ko-KR" dirty="0"/>
              <a:t> data converts to serial communication data  </a:t>
            </a:r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B05A270-4399-4D3B-8DA0-663907987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702" y="2135075"/>
            <a:ext cx="390525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A35FB4F-BFAC-471E-803E-38BACC284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0" y="2411744"/>
            <a:ext cx="6131213" cy="111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25D313-5940-4019-92A1-6A8AD95FDABD}"/>
              </a:ext>
            </a:extLst>
          </p:cNvPr>
          <p:cNvSpPr txBox="1"/>
          <p:nvPr/>
        </p:nvSpPr>
        <p:spPr>
          <a:xfrm>
            <a:off x="2831469" y="3832933"/>
            <a:ext cx="72571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USB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AC55DF-77A8-407F-9C54-453E0331B156}"/>
              </a:ext>
            </a:extLst>
          </p:cNvPr>
          <p:cNvSpPr txBox="1"/>
          <p:nvPr/>
        </p:nvSpPr>
        <p:spPr>
          <a:xfrm>
            <a:off x="7827797" y="3832933"/>
            <a:ext cx="100853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Serial</a:t>
            </a:r>
            <a:endParaRPr lang="ko-KR" altLang="en-US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AD16C81E-2B80-4F92-B783-ABB8B2DAA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14" y="4338678"/>
            <a:ext cx="5187699" cy="216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769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588154" y="104774"/>
            <a:ext cx="575799" cy="523220"/>
            <a:chOff x="588154" y="85724"/>
            <a:chExt cx="575799" cy="523220"/>
          </a:xfrm>
        </p:grpSpPr>
        <p:sp>
          <p:nvSpPr>
            <p:cNvPr id="25" name="타원 24"/>
            <p:cNvSpPr/>
            <p:nvPr/>
          </p:nvSpPr>
          <p:spPr>
            <a:xfrm>
              <a:off x="664170" y="147637"/>
              <a:ext cx="437495" cy="437495"/>
            </a:xfrm>
            <a:prstGeom prst="ellipse">
              <a:avLst/>
            </a:prstGeom>
            <a:solidFill>
              <a:srgbClr val="C5A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88154" y="85724"/>
              <a:ext cx="57579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kern="0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15</a:t>
              </a:r>
              <a:endPara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405ED3A-0648-4DBC-AD07-BCC345E09211}"/>
              </a:ext>
            </a:extLst>
          </p:cNvPr>
          <p:cNvSpPr txBox="1"/>
          <p:nvPr/>
        </p:nvSpPr>
        <p:spPr>
          <a:xfrm>
            <a:off x="1101665" y="104775"/>
            <a:ext cx="6478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+mn-ea"/>
              </a:rPr>
              <a:t>Arduino Communication method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194B21-4491-4D82-9C4E-55FD0968317E}"/>
              </a:ext>
            </a:extLst>
          </p:cNvPr>
          <p:cNvSpPr txBox="1"/>
          <p:nvPr/>
        </p:nvSpPr>
        <p:spPr>
          <a:xfrm>
            <a:off x="664170" y="914400"/>
            <a:ext cx="10851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4. Software serial</a:t>
            </a:r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97BA0-6365-41A5-8809-B1C3BBD5354E}"/>
              </a:ext>
            </a:extLst>
          </p:cNvPr>
          <p:cNvSpPr txBox="1"/>
          <p:nvPr/>
        </p:nvSpPr>
        <p:spPr>
          <a:xfrm>
            <a:off x="1066168" y="1464511"/>
            <a:ext cx="10230481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If D0 and D1 pins are already being used for communication, you can use the other digital pins to use the software serial library.</a:t>
            </a:r>
            <a:endParaRPr lang="ko-KR" altLang="en-US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3C8AC5-CDEF-4362-8273-87FB9DE21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128" y="2422747"/>
            <a:ext cx="9490559" cy="423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15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664170" y="104774"/>
            <a:ext cx="437495" cy="523220"/>
            <a:chOff x="664170" y="85724"/>
            <a:chExt cx="437495" cy="523220"/>
          </a:xfrm>
        </p:grpSpPr>
        <p:sp>
          <p:nvSpPr>
            <p:cNvPr id="25" name="타원 24"/>
            <p:cNvSpPr/>
            <p:nvPr/>
          </p:nvSpPr>
          <p:spPr>
            <a:xfrm>
              <a:off x="664170" y="147637"/>
              <a:ext cx="437495" cy="437495"/>
            </a:xfrm>
            <a:prstGeom prst="ellipse">
              <a:avLst/>
            </a:prstGeom>
            <a:solidFill>
              <a:srgbClr val="C5A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85937" y="85724"/>
              <a:ext cx="3802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kern="0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1</a:t>
              </a:r>
              <a:endPara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405ED3A-0648-4DBC-AD07-BCC345E09211}"/>
              </a:ext>
            </a:extLst>
          </p:cNvPr>
          <p:cNvSpPr txBox="1"/>
          <p:nvPr/>
        </p:nvSpPr>
        <p:spPr>
          <a:xfrm>
            <a:off x="1101665" y="104775"/>
            <a:ext cx="6478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+mn-ea"/>
              </a:rPr>
              <a:t>Bluetooth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2CD400B-0537-4414-9818-685A3AF03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384" y="1423362"/>
            <a:ext cx="6003232" cy="1469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래픽 4" descr="자동차 단색으로 채워진">
            <a:extLst>
              <a:ext uri="{FF2B5EF4-FFF2-40B4-BE49-F238E27FC236}">
                <a16:creationId xmlns:a16="http://schemas.microsoft.com/office/drawing/2014/main" id="{EA0406E4-EE46-478F-B423-D34AD54AB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15277" y="3429000"/>
            <a:ext cx="2160000" cy="2160000"/>
          </a:xfrm>
          <a:prstGeom prst="rect">
            <a:avLst/>
          </a:prstGeom>
        </p:spPr>
      </p:pic>
      <p:pic>
        <p:nvPicPr>
          <p:cNvPr id="8" name="그래픽 7" descr="컴퓨터 단색으로 채워진">
            <a:extLst>
              <a:ext uri="{FF2B5EF4-FFF2-40B4-BE49-F238E27FC236}">
                <a16:creationId xmlns:a16="http://schemas.microsoft.com/office/drawing/2014/main" id="{9AFD76D1-AB6C-4538-82E9-3DDE148038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16000" y="3429000"/>
            <a:ext cx="2160000" cy="2160000"/>
          </a:xfrm>
          <a:prstGeom prst="rect">
            <a:avLst/>
          </a:prstGeom>
        </p:spPr>
      </p:pic>
      <p:pic>
        <p:nvPicPr>
          <p:cNvPr id="1028" name="Picture 4" descr="전화의 무료 일러스트">
            <a:extLst>
              <a:ext uri="{FF2B5EF4-FFF2-40B4-BE49-F238E27FC236}">
                <a16:creationId xmlns:a16="http://schemas.microsoft.com/office/drawing/2014/main" id="{6DFEF93B-DA5A-4006-91DD-9301F350D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936" y="3429000"/>
            <a:ext cx="1182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634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664170" y="104774"/>
            <a:ext cx="437495" cy="523220"/>
            <a:chOff x="664170" y="85724"/>
            <a:chExt cx="437495" cy="523220"/>
          </a:xfrm>
        </p:grpSpPr>
        <p:sp>
          <p:nvSpPr>
            <p:cNvPr id="25" name="타원 24"/>
            <p:cNvSpPr/>
            <p:nvPr/>
          </p:nvSpPr>
          <p:spPr>
            <a:xfrm>
              <a:off x="664170" y="147637"/>
              <a:ext cx="437495" cy="437495"/>
            </a:xfrm>
            <a:prstGeom prst="ellipse">
              <a:avLst/>
            </a:prstGeom>
            <a:solidFill>
              <a:srgbClr val="C5A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85937" y="85724"/>
              <a:ext cx="3802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kern="0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2</a:t>
              </a:r>
              <a:endPara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405ED3A-0648-4DBC-AD07-BCC345E09211}"/>
              </a:ext>
            </a:extLst>
          </p:cNvPr>
          <p:cNvSpPr txBox="1"/>
          <p:nvPr/>
        </p:nvSpPr>
        <p:spPr>
          <a:xfrm>
            <a:off x="1101665" y="104775"/>
            <a:ext cx="6478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+mn-ea"/>
              </a:rPr>
              <a:t>Bluetooth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CF996C-85C1-4D48-BB37-18801B71286E}"/>
              </a:ext>
            </a:extLst>
          </p:cNvPr>
          <p:cNvSpPr txBox="1"/>
          <p:nvPr/>
        </p:nvSpPr>
        <p:spPr>
          <a:xfrm>
            <a:off x="685938" y="762922"/>
            <a:ext cx="7720644" cy="3085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Bluetooth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A short range wireless technology(~10[m])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use for exchanging data between fixed and mobile devices over short distance and building </a:t>
            </a:r>
            <a:r>
              <a:rPr lang="en-US" altLang="ko-KR" u="sng" dirty="0"/>
              <a:t>personal area networks</a:t>
            </a:r>
            <a:r>
              <a:rPr lang="en-US" altLang="ko-KR" dirty="0"/>
              <a:t>(PAN).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It</a:t>
            </a:r>
            <a:r>
              <a:rPr lang="ko-KR" altLang="en-US" dirty="0"/>
              <a:t> </a:t>
            </a:r>
            <a:r>
              <a:rPr lang="en-US" altLang="ko-KR" dirty="0"/>
              <a:t>uses</a:t>
            </a:r>
            <a:r>
              <a:rPr lang="ko-KR" altLang="en-US" dirty="0"/>
              <a:t> </a:t>
            </a:r>
            <a:r>
              <a:rPr lang="en-US" altLang="ko-KR" dirty="0"/>
              <a:t>UHF(Ultra High Frequency) radio waves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in the ISM(Industry-Science-Medical) bands, from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2402~2480[MHz].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6CB46E4-600B-4383-BF72-94067D38B7BE}"/>
              </a:ext>
            </a:extLst>
          </p:cNvPr>
          <p:cNvSpPr/>
          <p:nvPr/>
        </p:nvSpPr>
        <p:spPr>
          <a:xfrm>
            <a:off x="4629150" y="1868805"/>
            <a:ext cx="502920" cy="2514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8BB37F-8410-41FD-A70E-AAC3C418A413}"/>
              </a:ext>
            </a:extLst>
          </p:cNvPr>
          <p:cNvSpPr/>
          <p:nvPr/>
        </p:nvSpPr>
        <p:spPr>
          <a:xfrm>
            <a:off x="5648325" y="1884045"/>
            <a:ext cx="1592580" cy="2514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39A933E1-4A1B-4D71-A836-21E88D609B55}"/>
              </a:ext>
            </a:extLst>
          </p:cNvPr>
          <p:cNvCxnSpPr>
            <a:cxnSpLocks/>
            <a:stCxn id="2" idx="0"/>
            <a:endCxn id="12" idx="2"/>
          </p:cNvCxnSpPr>
          <p:nvPr/>
        </p:nvCxnSpPr>
        <p:spPr>
          <a:xfrm rot="5400000" flipH="1" flipV="1">
            <a:off x="5491173" y="1056334"/>
            <a:ext cx="201908" cy="1423035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B42387-42EE-4CF0-9B6F-912F07685CAA}"/>
              </a:ext>
            </a:extLst>
          </p:cNvPr>
          <p:cNvSpPr/>
          <p:nvPr/>
        </p:nvSpPr>
        <p:spPr>
          <a:xfrm>
            <a:off x="5825490" y="1415437"/>
            <a:ext cx="956310" cy="25146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Master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9E3E1E-BFC7-436C-B23D-2D6EB39428AA}"/>
              </a:ext>
            </a:extLst>
          </p:cNvPr>
          <p:cNvSpPr/>
          <p:nvPr/>
        </p:nvSpPr>
        <p:spPr>
          <a:xfrm>
            <a:off x="7589520" y="1424962"/>
            <a:ext cx="956310" cy="25146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Slave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0A00E8BE-EA3F-44F8-B030-700B411F5567}"/>
              </a:ext>
            </a:extLst>
          </p:cNvPr>
          <p:cNvCxnSpPr>
            <a:cxnSpLocks/>
            <a:stCxn id="9" idx="0"/>
            <a:endCxn id="13" idx="2"/>
          </p:cNvCxnSpPr>
          <p:nvPr/>
        </p:nvCxnSpPr>
        <p:spPr>
          <a:xfrm rot="5400000" flipH="1" flipV="1">
            <a:off x="7152334" y="968704"/>
            <a:ext cx="207623" cy="162306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BC0242-A46E-4406-B224-AF90C62E1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007" y="1401139"/>
            <a:ext cx="15621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287F3DB-6839-45D9-897A-C7CE6A58DFE7}"/>
              </a:ext>
            </a:extLst>
          </p:cNvPr>
          <p:cNvSpPr/>
          <p:nvPr/>
        </p:nvSpPr>
        <p:spPr>
          <a:xfrm>
            <a:off x="8817016" y="2963239"/>
            <a:ext cx="2250081" cy="39908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i="1" dirty="0">
                <a:solidFill>
                  <a:schemeClr val="tx1"/>
                </a:solidFill>
              </a:rPr>
              <a:t>Computer network types by spatial scope</a:t>
            </a:r>
            <a:endParaRPr lang="ko-KR" altLang="en-US" sz="1200" i="1" dirty="0">
              <a:solidFill>
                <a:schemeClr val="tx1"/>
              </a:solidFill>
            </a:endParaRP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926A0B29-29BA-42F6-BA3E-01DA26DD4CE9}"/>
              </a:ext>
            </a:extLst>
          </p:cNvPr>
          <p:cNvCxnSpPr/>
          <p:nvPr/>
        </p:nvCxnSpPr>
        <p:spPr>
          <a:xfrm>
            <a:off x="6711950" y="2583158"/>
            <a:ext cx="466725" cy="407692"/>
          </a:xfrm>
          <a:prstGeom prst="bentConnector3">
            <a:avLst>
              <a:gd name="adj1" fmla="val 1021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C6A24B-6321-4258-BA69-E7D6DDA4EE57}"/>
              </a:ext>
            </a:extLst>
          </p:cNvPr>
          <p:cNvSpPr/>
          <p:nvPr/>
        </p:nvSpPr>
        <p:spPr>
          <a:xfrm>
            <a:off x="7203440" y="2508205"/>
            <a:ext cx="1613576" cy="112716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</a:rPr>
              <a:t>Bluetooth</a:t>
            </a:r>
          </a:p>
          <a:p>
            <a:pPr marL="177800" indent="-177800"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</a:rPr>
              <a:t>Zigbee</a:t>
            </a:r>
          </a:p>
          <a:p>
            <a:pPr marL="177800" indent="-177800"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</a:rPr>
              <a:t>NFC(Near Field Communication)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F04808E-5813-4924-8E44-702D7E025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0031" y="3473009"/>
            <a:ext cx="3507788" cy="3232591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103153-A22D-4D9C-90C8-A78DEC43AEB9}"/>
              </a:ext>
            </a:extLst>
          </p:cNvPr>
          <p:cNvSpPr/>
          <p:nvPr/>
        </p:nvSpPr>
        <p:spPr>
          <a:xfrm>
            <a:off x="6788945" y="4919829"/>
            <a:ext cx="3507788" cy="1798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7385D4C2-3FC1-43F2-978A-0FCFBBC859A9}"/>
              </a:ext>
            </a:extLst>
          </p:cNvPr>
          <p:cNvGraphicFramePr>
            <a:graphicFrameLocks noGrp="1"/>
          </p:cNvGraphicFramePr>
          <p:nvPr/>
        </p:nvGraphicFramePr>
        <p:xfrm>
          <a:off x="1785246" y="4173766"/>
          <a:ext cx="3903306" cy="183107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01102">
                  <a:extLst>
                    <a:ext uri="{9D8B030D-6E8A-4147-A177-3AD203B41FA5}">
                      <a16:colId xmlns:a16="http://schemas.microsoft.com/office/drawing/2014/main" val="2126723412"/>
                    </a:ext>
                  </a:extLst>
                </a:gridCol>
                <a:gridCol w="1301102">
                  <a:extLst>
                    <a:ext uri="{9D8B030D-6E8A-4147-A177-3AD203B41FA5}">
                      <a16:colId xmlns:a16="http://schemas.microsoft.com/office/drawing/2014/main" val="1600098640"/>
                    </a:ext>
                  </a:extLst>
                </a:gridCol>
                <a:gridCol w="1301102">
                  <a:extLst>
                    <a:ext uri="{9D8B030D-6E8A-4147-A177-3AD203B41FA5}">
                      <a16:colId xmlns:a16="http://schemas.microsoft.com/office/drawing/2014/main" val="3500952638"/>
                    </a:ext>
                  </a:extLst>
                </a:gridCol>
              </a:tblGrid>
              <a:tr h="3662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Class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power[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mW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distance[m]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557925"/>
                  </a:ext>
                </a:extLst>
              </a:tr>
              <a:tr h="3662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Class1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351268"/>
                  </a:ext>
                </a:extLst>
              </a:tr>
              <a:tr h="3662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Class2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2.5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86631"/>
                  </a:ext>
                </a:extLst>
              </a:tr>
              <a:tr h="3662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Class3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4609066"/>
                  </a:ext>
                </a:extLst>
              </a:tr>
              <a:tr h="3662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Class4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0.5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6661281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7771BF-E2B6-4B0A-BFB9-5A958A0A6266}"/>
              </a:ext>
            </a:extLst>
          </p:cNvPr>
          <p:cNvSpPr/>
          <p:nvPr/>
        </p:nvSpPr>
        <p:spPr>
          <a:xfrm>
            <a:off x="2611858" y="6095078"/>
            <a:ext cx="2250081" cy="39908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i="1" dirty="0">
                <a:solidFill>
                  <a:schemeClr val="tx1"/>
                </a:solidFill>
              </a:rPr>
              <a:t>Bluetooth device power and distance by class</a:t>
            </a:r>
            <a:endParaRPr lang="ko-KR" altLang="en-US" sz="1200" i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1C6139F-166E-45B2-A749-E5E22401E90E}"/>
              </a:ext>
            </a:extLst>
          </p:cNvPr>
          <p:cNvSpPr/>
          <p:nvPr/>
        </p:nvSpPr>
        <p:spPr>
          <a:xfrm>
            <a:off x="10296733" y="4810202"/>
            <a:ext cx="1150517" cy="39908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i="1" dirty="0">
                <a:solidFill>
                  <a:schemeClr val="tx1"/>
                </a:solidFill>
              </a:rPr>
              <a:t>ISM bands</a:t>
            </a:r>
            <a:endParaRPr lang="ko-KR" altLang="en-US" sz="12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80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664170" y="104774"/>
            <a:ext cx="437495" cy="523220"/>
            <a:chOff x="664170" y="85724"/>
            <a:chExt cx="437495" cy="523220"/>
          </a:xfrm>
        </p:grpSpPr>
        <p:sp>
          <p:nvSpPr>
            <p:cNvPr id="25" name="타원 24"/>
            <p:cNvSpPr/>
            <p:nvPr/>
          </p:nvSpPr>
          <p:spPr>
            <a:xfrm>
              <a:off x="664170" y="147637"/>
              <a:ext cx="437495" cy="437495"/>
            </a:xfrm>
            <a:prstGeom prst="ellipse">
              <a:avLst/>
            </a:prstGeom>
            <a:solidFill>
              <a:srgbClr val="C5A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85937" y="85724"/>
              <a:ext cx="3802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kern="0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3</a:t>
              </a:r>
              <a:endPara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405ED3A-0648-4DBC-AD07-BCC345E09211}"/>
              </a:ext>
            </a:extLst>
          </p:cNvPr>
          <p:cNvSpPr txBox="1"/>
          <p:nvPr/>
        </p:nvSpPr>
        <p:spPr>
          <a:xfrm>
            <a:off x="1101665" y="104775"/>
            <a:ext cx="6478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+mn-ea"/>
              </a:rPr>
              <a:t>Bluetooth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CF996C-85C1-4D48-BB37-18801B71286E}"/>
              </a:ext>
            </a:extLst>
          </p:cNvPr>
          <p:cNvSpPr txBox="1"/>
          <p:nvPr/>
        </p:nvSpPr>
        <p:spPr>
          <a:xfrm>
            <a:off x="2724288" y="781095"/>
            <a:ext cx="7720644" cy="5295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800" dirty="0"/>
          </a:p>
          <a:p>
            <a:pPr marL="542925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Pros</a:t>
            </a:r>
          </a:p>
          <a:p>
            <a:pPr marL="628650" indent="-285750">
              <a:lnSpc>
                <a:spcPct val="150000"/>
              </a:lnSpc>
              <a:buFontTx/>
              <a:buChar char="-"/>
            </a:pPr>
            <a:r>
              <a:rPr lang="en-US" altLang="ko-KR" sz="2000" dirty="0"/>
              <a:t>avoid interference from other wireless devices</a:t>
            </a:r>
          </a:p>
          <a:p>
            <a:pPr marL="628650" indent="-285750">
              <a:lnSpc>
                <a:spcPct val="150000"/>
              </a:lnSpc>
              <a:buFontTx/>
              <a:buChar char="-"/>
            </a:pPr>
            <a:r>
              <a:rPr lang="en-US" altLang="ko-KR" sz="2000" dirty="0"/>
              <a:t>low power consumption</a:t>
            </a:r>
          </a:p>
          <a:p>
            <a:pPr marL="628650" indent="-285750">
              <a:lnSpc>
                <a:spcPct val="150000"/>
              </a:lnSpc>
              <a:buFontTx/>
              <a:buChar char="-"/>
            </a:pPr>
            <a:r>
              <a:rPr lang="en-US" altLang="ko-KR" sz="2000" dirty="0"/>
              <a:t>cheap cost</a:t>
            </a:r>
          </a:p>
          <a:p>
            <a:pPr marL="628650" indent="-285750">
              <a:lnSpc>
                <a:spcPct val="150000"/>
              </a:lnSpc>
              <a:buFontTx/>
              <a:buChar char="-"/>
            </a:pPr>
            <a:r>
              <a:rPr lang="en-US" altLang="ko-KR" sz="2000" dirty="0"/>
              <a:t>can connect through any obstacles</a:t>
            </a:r>
          </a:p>
          <a:p>
            <a:pPr marL="485775" indent="-285750">
              <a:lnSpc>
                <a:spcPct val="150000"/>
              </a:lnSpc>
              <a:buFontTx/>
              <a:buChar char="-"/>
            </a:pPr>
            <a:endParaRPr lang="en-US" altLang="ko-KR" sz="2000" dirty="0"/>
          </a:p>
          <a:p>
            <a:pPr marL="542925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Cons</a:t>
            </a:r>
          </a:p>
          <a:p>
            <a:pPr marL="628650" indent="-285750">
              <a:lnSpc>
                <a:spcPct val="150000"/>
              </a:lnSpc>
              <a:buFontTx/>
              <a:buChar char="-"/>
            </a:pPr>
            <a:r>
              <a:rPr lang="en-US" altLang="ko-KR" sz="2000" dirty="0"/>
              <a:t>low </a:t>
            </a:r>
            <a:r>
              <a:rPr lang="en-US" altLang="ko-KR" sz="2000" dirty="0" err="1"/>
              <a:t>bandwitdth</a:t>
            </a:r>
            <a:r>
              <a:rPr lang="en-US" altLang="ko-KR" sz="2000" dirty="0"/>
              <a:t> compare to Wi-fi</a:t>
            </a:r>
          </a:p>
          <a:p>
            <a:pPr marL="628650" indent="-285750">
              <a:lnSpc>
                <a:spcPct val="150000"/>
              </a:lnSpc>
              <a:buFontTx/>
              <a:buChar char="-"/>
            </a:pPr>
            <a:r>
              <a:rPr lang="en-US" altLang="ko-KR" sz="2000" dirty="0"/>
              <a:t>short range communication between devices</a:t>
            </a:r>
          </a:p>
          <a:p>
            <a:pPr marL="628650" indent="-285750">
              <a:lnSpc>
                <a:spcPct val="150000"/>
              </a:lnSpc>
              <a:buFontTx/>
              <a:buChar char="-"/>
            </a:pPr>
            <a:r>
              <a:rPr lang="en-US" altLang="ko-KR" sz="2000" dirty="0"/>
              <a:t>weak security</a:t>
            </a:r>
          </a:p>
        </p:txBody>
      </p:sp>
    </p:spTree>
    <p:extLst>
      <p:ext uri="{BB962C8B-B14F-4D97-AF65-F5344CB8AC3E}">
        <p14:creationId xmlns:p14="http://schemas.microsoft.com/office/powerpoint/2010/main" val="4074969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664170" y="104774"/>
            <a:ext cx="437495" cy="523220"/>
            <a:chOff x="664170" y="85724"/>
            <a:chExt cx="437495" cy="523220"/>
          </a:xfrm>
        </p:grpSpPr>
        <p:sp>
          <p:nvSpPr>
            <p:cNvPr id="25" name="타원 24"/>
            <p:cNvSpPr/>
            <p:nvPr/>
          </p:nvSpPr>
          <p:spPr>
            <a:xfrm>
              <a:off x="664170" y="147637"/>
              <a:ext cx="437495" cy="437495"/>
            </a:xfrm>
            <a:prstGeom prst="ellipse">
              <a:avLst/>
            </a:prstGeom>
            <a:solidFill>
              <a:srgbClr val="C5A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85937" y="85724"/>
              <a:ext cx="3802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kern="0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4</a:t>
              </a:r>
              <a:endPara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405ED3A-0648-4DBC-AD07-BCC345E09211}"/>
              </a:ext>
            </a:extLst>
          </p:cNvPr>
          <p:cNvSpPr txBox="1"/>
          <p:nvPr/>
        </p:nvSpPr>
        <p:spPr>
          <a:xfrm>
            <a:off x="1101665" y="104775"/>
            <a:ext cx="6478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+mn-ea"/>
              </a:rPr>
              <a:t>Bluetooth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CF996C-85C1-4D48-BB37-18801B71286E}"/>
              </a:ext>
            </a:extLst>
          </p:cNvPr>
          <p:cNvSpPr txBox="1"/>
          <p:nvPr/>
        </p:nvSpPr>
        <p:spPr>
          <a:xfrm>
            <a:off x="685938" y="762922"/>
            <a:ext cx="10801212" cy="1008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Bluetooth principle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master, slave communication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266A5AE-ACFB-42EF-949D-9B5F2B87E181}"/>
              </a:ext>
            </a:extLst>
          </p:cNvPr>
          <p:cNvSpPr>
            <a:spLocks noChangeAspect="1"/>
          </p:cNvSpPr>
          <p:nvPr/>
        </p:nvSpPr>
        <p:spPr>
          <a:xfrm>
            <a:off x="1171575" y="2688975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484286D-A25F-40CC-BBED-F9D1493E104B}"/>
              </a:ext>
            </a:extLst>
          </p:cNvPr>
          <p:cNvSpPr>
            <a:spLocks noChangeAspect="1"/>
          </p:cNvSpPr>
          <p:nvPr/>
        </p:nvSpPr>
        <p:spPr>
          <a:xfrm>
            <a:off x="1171575" y="4086664"/>
            <a:ext cx="540000" cy="5400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B197E-8FF4-4A3F-815E-77B777F4A73C}"/>
              </a:ext>
            </a:extLst>
          </p:cNvPr>
          <p:cNvCxnSpPr>
            <a:cxnSpLocks/>
            <a:stCxn id="2" idx="4"/>
            <a:endCxn id="9" idx="0"/>
          </p:cNvCxnSpPr>
          <p:nvPr/>
        </p:nvCxnSpPr>
        <p:spPr>
          <a:xfrm>
            <a:off x="1441575" y="3228975"/>
            <a:ext cx="0" cy="857689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60721A17-519B-4AC5-982E-802D61CD29D4}"/>
              </a:ext>
            </a:extLst>
          </p:cNvPr>
          <p:cNvSpPr>
            <a:spLocks noChangeAspect="1"/>
          </p:cNvSpPr>
          <p:nvPr/>
        </p:nvSpPr>
        <p:spPr>
          <a:xfrm>
            <a:off x="3657600" y="2688975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178155F-02E5-478A-ADB5-1B522A4E7A11}"/>
              </a:ext>
            </a:extLst>
          </p:cNvPr>
          <p:cNvSpPr>
            <a:spLocks noChangeAspect="1"/>
          </p:cNvSpPr>
          <p:nvPr/>
        </p:nvSpPr>
        <p:spPr>
          <a:xfrm>
            <a:off x="3657600" y="4086664"/>
            <a:ext cx="540000" cy="5400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D06B533-03FD-41E9-BD6C-F5DF38CA90AA}"/>
              </a:ext>
            </a:extLst>
          </p:cNvPr>
          <p:cNvCxnSpPr>
            <a:cxnSpLocks/>
            <a:stCxn id="14" idx="4"/>
            <a:endCxn id="15" idx="0"/>
          </p:cNvCxnSpPr>
          <p:nvPr/>
        </p:nvCxnSpPr>
        <p:spPr>
          <a:xfrm>
            <a:off x="3927600" y="3228975"/>
            <a:ext cx="0" cy="857689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E22560AF-CB8A-4A07-B938-63069FCD1458}"/>
              </a:ext>
            </a:extLst>
          </p:cNvPr>
          <p:cNvSpPr>
            <a:spLocks noChangeAspect="1"/>
          </p:cNvSpPr>
          <p:nvPr/>
        </p:nvSpPr>
        <p:spPr>
          <a:xfrm>
            <a:off x="2712600" y="3861803"/>
            <a:ext cx="540000" cy="5400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5923B8D-81CF-4193-B9F6-C2E0AC006AC0}"/>
              </a:ext>
            </a:extLst>
          </p:cNvPr>
          <p:cNvSpPr>
            <a:spLocks noChangeAspect="1"/>
          </p:cNvSpPr>
          <p:nvPr/>
        </p:nvSpPr>
        <p:spPr>
          <a:xfrm>
            <a:off x="4644969" y="3861803"/>
            <a:ext cx="540000" cy="5400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871C750-A905-40EC-9389-F8F762206E46}"/>
              </a:ext>
            </a:extLst>
          </p:cNvPr>
          <p:cNvCxnSpPr>
            <a:cxnSpLocks/>
            <a:stCxn id="14" idx="3"/>
            <a:endCxn id="17" idx="0"/>
          </p:cNvCxnSpPr>
          <p:nvPr/>
        </p:nvCxnSpPr>
        <p:spPr>
          <a:xfrm flipH="1">
            <a:off x="2982600" y="3149894"/>
            <a:ext cx="754081" cy="711909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88BD49A-2204-434B-8DDD-1F2DB14CE4ED}"/>
              </a:ext>
            </a:extLst>
          </p:cNvPr>
          <p:cNvCxnSpPr>
            <a:cxnSpLocks/>
            <a:stCxn id="14" idx="5"/>
            <a:endCxn id="18" idx="0"/>
          </p:cNvCxnSpPr>
          <p:nvPr/>
        </p:nvCxnSpPr>
        <p:spPr>
          <a:xfrm>
            <a:off x="4118519" y="3149894"/>
            <a:ext cx="796450" cy="711909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D08A6DB8-A67E-4942-B271-5C42AF5330A3}"/>
              </a:ext>
            </a:extLst>
          </p:cNvPr>
          <p:cNvSpPr>
            <a:spLocks noChangeAspect="1"/>
          </p:cNvSpPr>
          <p:nvPr/>
        </p:nvSpPr>
        <p:spPr>
          <a:xfrm>
            <a:off x="6153083" y="332180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2F0FC7A-8745-4786-972D-DFD3D5335062}"/>
              </a:ext>
            </a:extLst>
          </p:cNvPr>
          <p:cNvSpPr>
            <a:spLocks noChangeAspect="1"/>
          </p:cNvSpPr>
          <p:nvPr/>
        </p:nvSpPr>
        <p:spPr>
          <a:xfrm>
            <a:off x="6153083" y="4719492"/>
            <a:ext cx="540000" cy="5400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9C6C6C7-661C-4207-98C1-D16BEB58D125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>
          <a:xfrm>
            <a:off x="6423083" y="3861803"/>
            <a:ext cx="0" cy="857689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BCEFD1E9-E175-485F-83BE-5672F98178D7}"/>
              </a:ext>
            </a:extLst>
          </p:cNvPr>
          <p:cNvSpPr>
            <a:spLocks noChangeAspect="1"/>
          </p:cNvSpPr>
          <p:nvPr/>
        </p:nvSpPr>
        <p:spPr>
          <a:xfrm>
            <a:off x="9286902" y="1932970"/>
            <a:ext cx="540000" cy="5400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6147D06-C7F3-400A-9B47-30EB3C4B70C3}"/>
              </a:ext>
            </a:extLst>
          </p:cNvPr>
          <p:cNvSpPr>
            <a:spLocks noChangeAspect="1"/>
          </p:cNvSpPr>
          <p:nvPr/>
        </p:nvSpPr>
        <p:spPr>
          <a:xfrm>
            <a:off x="7759533" y="4401803"/>
            <a:ext cx="540000" cy="5400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820BDAB-A2C1-4A7A-8348-482CFA347E99}"/>
              </a:ext>
            </a:extLst>
          </p:cNvPr>
          <p:cNvCxnSpPr>
            <a:cxnSpLocks/>
            <a:stCxn id="26" idx="5"/>
            <a:endCxn id="32" idx="1"/>
          </p:cNvCxnSpPr>
          <p:nvPr/>
        </p:nvCxnSpPr>
        <p:spPr>
          <a:xfrm>
            <a:off x="6614002" y="3782722"/>
            <a:ext cx="1224612" cy="698162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DF0BCB30-4EA0-47AC-803A-0FA50A869495}"/>
              </a:ext>
            </a:extLst>
          </p:cNvPr>
          <p:cNvSpPr>
            <a:spLocks noChangeAspect="1"/>
          </p:cNvSpPr>
          <p:nvPr/>
        </p:nvSpPr>
        <p:spPr>
          <a:xfrm>
            <a:off x="7680452" y="193297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</a:t>
            </a:r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555D085-540E-407B-A91F-0FF669268721}"/>
              </a:ext>
            </a:extLst>
          </p:cNvPr>
          <p:cNvSpPr>
            <a:spLocks noChangeAspect="1"/>
          </p:cNvSpPr>
          <p:nvPr/>
        </p:nvSpPr>
        <p:spPr>
          <a:xfrm>
            <a:off x="9356477" y="332310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</a:t>
            </a:r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F1A3731-69C3-448D-8340-BE5D29A04A40}"/>
              </a:ext>
            </a:extLst>
          </p:cNvPr>
          <p:cNvCxnSpPr>
            <a:cxnSpLocks/>
            <a:stCxn id="26" idx="7"/>
            <a:endCxn id="35" idx="3"/>
          </p:cNvCxnSpPr>
          <p:nvPr/>
        </p:nvCxnSpPr>
        <p:spPr>
          <a:xfrm flipV="1">
            <a:off x="6614002" y="2393889"/>
            <a:ext cx="1145531" cy="100699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D88573F-9D23-4225-B6CA-31DD805089A5}"/>
              </a:ext>
            </a:extLst>
          </p:cNvPr>
          <p:cNvCxnSpPr>
            <a:cxnSpLocks/>
            <a:stCxn id="31" idx="2"/>
            <a:endCxn id="35" idx="6"/>
          </p:cNvCxnSpPr>
          <p:nvPr/>
        </p:nvCxnSpPr>
        <p:spPr>
          <a:xfrm flipH="1">
            <a:off x="8220452" y="2202970"/>
            <a:ext cx="1066450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362C12C-B284-43A4-82F5-17E4A8FDD19B}"/>
              </a:ext>
            </a:extLst>
          </p:cNvPr>
          <p:cNvCxnSpPr>
            <a:cxnSpLocks/>
            <a:stCxn id="36" idx="3"/>
            <a:endCxn id="32" idx="7"/>
          </p:cNvCxnSpPr>
          <p:nvPr/>
        </p:nvCxnSpPr>
        <p:spPr>
          <a:xfrm flipH="1">
            <a:off x="8220452" y="3784019"/>
            <a:ext cx="1215106" cy="69686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EB56A8DD-8617-4FF5-98B9-9A5F100C0280}"/>
              </a:ext>
            </a:extLst>
          </p:cNvPr>
          <p:cNvSpPr>
            <a:spLocks noChangeAspect="1"/>
          </p:cNvSpPr>
          <p:nvPr/>
        </p:nvSpPr>
        <p:spPr>
          <a:xfrm>
            <a:off x="9365983" y="4719492"/>
            <a:ext cx="540000" cy="5400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D85677C-D346-4BA6-AA05-640DE5E67D6F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9635983" y="3861803"/>
            <a:ext cx="0" cy="857689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DB8D98D3-4AEF-4ABD-B4A1-F1F7ECF67D7A}"/>
              </a:ext>
            </a:extLst>
          </p:cNvPr>
          <p:cNvSpPr>
            <a:spLocks noChangeAspect="1"/>
          </p:cNvSpPr>
          <p:nvPr/>
        </p:nvSpPr>
        <p:spPr>
          <a:xfrm>
            <a:off x="10940866" y="4401803"/>
            <a:ext cx="540000" cy="5400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4B36659E-07C1-4E28-AE10-234277FE6A04}"/>
              </a:ext>
            </a:extLst>
          </p:cNvPr>
          <p:cNvCxnSpPr>
            <a:cxnSpLocks/>
            <a:stCxn id="36" idx="5"/>
            <a:endCxn id="48" idx="0"/>
          </p:cNvCxnSpPr>
          <p:nvPr/>
        </p:nvCxnSpPr>
        <p:spPr>
          <a:xfrm>
            <a:off x="9817396" y="3784019"/>
            <a:ext cx="1393470" cy="61778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C07B612-7847-4A64-ABCF-118A37D0FD49}"/>
              </a:ext>
            </a:extLst>
          </p:cNvPr>
          <p:cNvSpPr txBox="1"/>
          <p:nvPr/>
        </p:nvSpPr>
        <p:spPr>
          <a:xfrm>
            <a:off x="527175" y="4949656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Single Slave Piconet</a:t>
            </a:r>
            <a:endParaRPr lang="ko-KR" altLang="en-US" sz="16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B5B0482-D6E1-403C-AD13-E2FB2695BBF0}"/>
              </a:ext>
            </a:extLst>
          </p:cNvPr>
          <p:cNvSpPr txBox="1"/>
          <p:nvPr/>
        </p:nvSpPr>
        <p:spPr>
          <a:xfrm>
            <a:off x="3013200" y="4967104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Multi-Slave Piconet</a:t>
            </a:r>
            <a:endParaRPr lang="ko-KR" altLang="en-US" sz="16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1956776-E31D-4305-8ECC-C22D431ECCE6}"/>
              </a:ext>
            </a:extLst>
          </p:cNvPr>
          <p:cNvSpPr txBox="1"/>
          <p:nvPr/>
        </p:nvSpPr>
        <p:spPr>
          <a:xfrm>
            <a:off x="7913605" y="5390310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Scatternet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84566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664170" y="104774"/>
            <a:ext cx="437495" cy="523220"/>
            <a:chOff x="664170" y="85724"/>
            <a:chExt cx="437495" cy="523220"/>
          </a:xfrm>
        </p:grpSpPr>
        <p:sp>
          <p:nvSpPr>
            <p:cNvPr id="25" name="타원 24"/>
            <p:cNvSpPr/>
            <p:nvPr/>
          </p:nvSpPr>
          <p:spPr>
            <a:xfrm>
              <a:off x="664170" y="147637"/>
              <a:ext cx="437495" cy="437495"/>
            </a:xfrm>
            <a:prstGeom prst="ellipse">
              <a:avLst/>
            </a:prstGeom>
            <a:solidFill>
              <a:srgbClr val="C5A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85937" y="85724"/>
              <a:ext cx="3802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kern="0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5</a:t>
              </a:r>
              <a:endPara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405ED3A-0648-4DBC-AD07-BCC345E09211}"/>
              </a:ext>
            </a:extLst>
          </p:cNvPr>
          <p:cNvSpPr txBox="1"/>
          <p:nvPr/>
        </p:nvSpPr>
        <p:spPr>
          <a:xfrm>
            <a:off x="1101665" y="104775"/>
            <a:ext cx="6478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+mn-ea"/>
              </a:rPr>
              <a:t>Bluetooth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CF996C-85C1-4D48-BB37-18801B71286E}"/>
              </a:ext>
            </a:extLst>
          </p:cNvPr>
          <p:cNvSpPr txBox="1"/>
          <p:nvPr/>
        </p:nvSpPr>
        <p:spPr>
          <a:xfrm>
            <a:off x="685938" y="762922"/>
            <a:ext cx="10801212" cy="225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Bluetooth principle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BT uses a </a:t>
            </a:r>
            <a:r>
              <a:rPr lang="en-US" altLang="ko-KR" u="sng" dirty="0"/>
              <a:t>frequency-hopping spread spectrum(FHSS)</a:t>
            </a:r>
            <a:r>
              <a:rPr lang="en-US" altLang="ko-KR" dirty="0"/>
              <a:t> method to prevent interference between radio waves because it uses the same frequency in many devices.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The frequency of a BT radio is changed by </a:t>
            </a:r>
            <a:r>
              <a:rPr lang="en-US" altLang="ko-KR" u="sng" dirty="0"/>
              <a:t>frequency hops</a:t>
            </a:r>
            <a:r>
              <a:rPr lang="en-US" altLang="ko-KR" dirty="0"/>
              <a:t> between ISM band channels.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79 channels, 1[MHz] bandwidth, maximum hop rate 1600[Hz](=625us)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2FB2E21-959D-4C96-A228-18932E3DE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997" y="3667148"/>
            <a:ext cx="7930006" cy="29847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9946BC4-F63C-42CA-96B4-6803B6C54772}"/>
                  </a:ext>
                </a:extLst>
              </p:cNvPr>
              <p:cNvSpPr txBox="1"/>
              <p:nvPr/>
            </p:nvSpPr>
            <p:spPr>
              <a:xfrm>
                <a:off x="3786138" y="3221251"/>
                <a:ext cx="46008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=2402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e>
                      </m:d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⋅1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;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=0,1,…,78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9946BC4-F63C-42CA-96B4-6803B6C54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138" y="3221251"/>
                <a:ext cx="4600811" cy="276999"/>
              </a:xfrm>
              <a:prstGeom prst="rect">
                <a:avLst/>
              </a:prstGeom>
              <a:blipFill>
                <a:blip r:embed="rId4"/>
                <a:stretch>
                  <a:fillRect l="-1060" r="-530" b="-369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684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664170" y="104774"/>
            <a:ext cx="437495" cy="523220"/>
            <a:chOff x="664170" y="85724"/>
            <a:chExt cx="437495" cy="523220"/>
          </a:xfrm>
        </p:grpSpPr>
        <p:sp>
          <p:nvSpPr>
            <p:cNvPr id="25" name="타원 24"/>
            <p:cNvSpPr/>
            <p:nvPr/>
          </p:nvSpPr>
          <p:spPr>
            <a:xfrm>
              <a:off x="664170" y="147637"/>
              <a:ext cx="437495" cy="437495"/>
            </a:xfrm>
            <a:prstGeom prst="ellipse">
              <a:avLst/>
            </a:prstGeom>
            <a:solidFill>
              <a:srgbClr val="C5A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85937" y="85724"/>
              <a:ext cx="3802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kern="0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5</a:t>
              </a:r>
              <a:endPara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405ED3A-0648-4DBC-AD07-BCC345E09211}"/>
              </a:ext>
            </a:extLst>
          </p:cNvPr>
          <p:cNvSpPr txBox="1"/>
          <p:nvPr/>
        </p:nvSpPr>
        <p:spPr>
          <a:xfrm>
            <a:off x="1101665" y="104775"/>
            <a:ext cx="6478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+mn-ea"/>
              </a:rPr>
              <a:t>Bluetooth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CF996C-85C1-4D48-BB37-18801B71286E}"/>
              </a:ext>
            </a:extLst>
          </p:cNvPr>
          <p:cNvSpPr txBox="1"/>
          <p:nvPr/>
        </p:nvSpPr>
        <p:spPr>
          <a:xfrm>
            <a:off x="685938" y="762922"/>
            <a:ext cx="10801212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Bluetooth principle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9E9019-282E-4100-B510-9C475A620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131" y="1704053"/>
            <a:ext cx="736282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10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05ED3A-0648-4DBC-AD07-BCC345E09211}"/>
              </a:ext>
            </a:extLst>
          </p:cNvPr>
          <p:cNvSpPr txBox="1"/>
          <p:nvPr/>
        </p:nvSpPr>
        <p:spPr>
          <a:xfrm>
            <a:off x="2856644" y="3167390"/>
            <a:ext cx="64787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spc="-150" dirty="0">
                <a:latin typeface="+mn-ea"/>
              </a:rPr>
              <a:t>MIT</a:t>
            </a:r>
            <a:r>
              <a:rPr lang="ko-KR" altLang="en-US" sz="4400" b="1" spc="-150" dirty="0">
                <a:latin typeface="+mn-ea"/>
              </a:rPr>
              <a:t> </a:t>
            </a:r>
            <a:r>
              <a:rPr lang="en-US" altLang="ko-KR" sz="4400" b="1" spc="-150" dirty="0">
                <a:latin typeface="+mn-ea"/>
              </a:rPr>
              <a:t>APP</a:t>
            </a:r>
            <a:r>
              <a:rPr lang="ko-KR" altLang="en-US" sz="4400" b="1" spc="-150" dirty="0">
                <a:latin typeface="+mn-ea"/>
              </a:rPr>
              <a:t> </a:t>
            </a:r>
            <a:r>
              <a:rPr lang="en-US" altLang="ko-KR" sz="4400" b="1" spc="-150" dirty="0">
                <a:latin typeface="+mn-ea"/>
              </a:rPr>
              <a:t>INVENTOR</a:t>
            </a:r>
          </a:p>
        </p:txBody>
      </p:sp>
    </p:spTree>
    <p:extLst>
      <p:ext uri="{BB962C8B-B14F-4D97-AF65-F5344CB8AC3E}">
        <p14:creationId xmlns:p14="http://schemas.microsoft.com/office/powerpoint/2010/main" val="2511989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4A3065-F8C2-431C-9E6E-9ACA7F0C5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000" y="1008000"/>
            <a:ext cx="9096000" cy="4320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F97FE26-DDBA-4F04-86D0-38C5B3ED0636}"/>
              </a:ext>
            </a:extLst>
          </p:cNvPr>
          <p:cNvSpPr/>
          <p:nvPr/>
        </p:nvSpPr>
        <p:spPr>
          <a:xfrm>
            <a:off x="10289219" y="1154097"/>
            <a:ext cx="284086" cy="2219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6B522B-056A-4FA1-9C58-2518E62EECE1}"/>
              </a:ext>
            </a:extLst>
          </p:cNvPr>
          <p:cNvSpPr/>
          <p:nvPr/>
        </p:nvSpPr>
        <p:spPr>
          <a:xfrm>
            <a:off x="2478701" y="1976615"/>
            <a:ext cx="3203008" cy="5801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328734-C84D-40A8-B2D6-F2150E9761A6}"/>
              </a:ext>
            </a:extLst>
          </p:cNvPr>
          <p:cNvSpPr txBox="1"/>
          <p:nvPr/>
        </p:nvSpPr>
        <p:spPr>
          <a:xfrm>
            <a:off x="1472583" y="5708005"/>
            <a:ext cx="8327839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search MIT</a:t>
            </a:r>
            <a:r>
              <a:rPr lang="ko-KR" altLang="en-US" dirty="0"/>
              <a:t> </a:t>
            </a:r>
            <a:r>
              <a:rPr lang="en-US" altLang="ko-KR" dirty="0"/>
              <a:t>APP</a:t>
            </a:r>
            <a:r>
              <a:rPr lang="ko-KR" altLang="en-US" dirty="0"/>
              <a:t> </a:t>
            </a:r>
            <a:r>
              <a:rPr lang="en-US" altLang="ko-KR" dirty="0"/>
              <a:t>INVENTOR</a:t>
            </a:r>
            <a:r>
              <a:rPr lang="ko-KR" altLang="en-US" dirty="0"/>
              <a:t> </a:t>
            </a:r>
            <a:r>
              <a:rPr lang="en-US" altLang="ko-KR" dirty="0"/>
              <a:t>on</a:t>
            </a:r>
            <a:r>
              <a:rPr lang="ko-KR" altLang="en-US" dirty="0"/>
              <a:t> </a:t>
            </a:r>
            <a:r>
              <a:rPr lang="en-US" altLang="ko-KR" dirty="0"/>
              <a:t>Google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MIT APP INVENTOR select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64FA72-85B4-4D8A-BF4C-B18D2D49BBB1}"/>
              </a:ext>
            </a:extLst>
          </p:cNvPr>
          <p:cNvGrpSpPr/>
          <p:nvPr/>
        </p:nvGrpSpPr>
        <p:grpSpPr>
          <a:xfrm>
            <a:off x="664170" y="104774"/>
            <a:ext cx="437495" cy="523220"/>
            <a:chOff x="664170" y="85724"/>
            <a:chExt cx="437495" cy="52322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AF7D975-C19C-4B9A-A00D-0C063F320481}"/>
                </a:ext>
              </a:extLst>
            </p:cNvPr>
            <p:cNvSpPr/>
            <p:nvPr/>
          </p:nvSpPr>
          <p:spPr>
            <a:xfrm>
              <a:off x="664170" y="147637"/>
              <a:ext cx="437495" cy="437495"/>
            </a:xfrm>
            <a:prstGeom prst="ellipse">
              <a:avLst/>
            </a:prstGeom>
            <a:solidFill>
              <a:srgbClr val="C5A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951334C-B735-4C6C-A6A0-22B3C85A7D36}"/>
                </a:ext>
              </a:extLst>
            </p:cNvPr>
            <p:cNvSpPr/>
            <p:nvPr/>
          </p:nvSpPr>
          <p:spPr>
            <a:xfrm>
              <a:off x="685937" y="85724"/>
              <a:ext cx="3802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kern="0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3</a:t>
              </a:r>
              <a:endPara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D8017F1-2332-4D97-A0BB-6E481398BFCF}"/>
              </a:ext>
            </a:extLst>
          </p:cNvPr>
          <p:cNvSpPr txBox="1"/>
          <p:nvPr/>
        </p:nvSpPr>
        <p:spPr>
          <a:xfrm>
            <a:off x="1101665" y="104775"/>
            <a:ext cx="3399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+mn-ea"/>
              </a:rPr>
              <a:t> MIT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APP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INVENTOR</a:t>
            </a:r>
          </a:p>
        </p:txBody>
      </p:sp>
    </p:spTree>
    <p:extLst>
      <p:ext uri="{BB962C8B-B14F-4D97-AF65-F5344CB8AC3E}">
        <p14:creationId xmlns:p14="http://schemas.microsoft.com/office/powerpoint/2010/main" val="3297156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FD4E25-6E76-4C11-8663-DC38E7070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855" y="1008000"/>
            <a:ext cx="9100289" cy="4320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CF14507-A812-4BF4-8FB8-55B13D86051B}"/>
              </a:ext>
            </a:extLst>
          </p:cNvPr>
          <p:cNvSpPr/>
          <p:nvPr/>
        </p:nvSpPr>
        <p:spPr>
          <a:xfrm>
            <a:off x="3117893" y="1106603"/>
            <a:ext cx="1081245" cy="4145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CA6FE9-8BBC-40BA-A8CA-A943224704E7}"/>
              </a:ext>
            </a:extLst>
          </p:cNvPr>
          <p:cNvSpPr txBox="1"/>
          <p:nvPr/>
        </p:nvSpPr>
        <p:spPr>
          <a:xfrm>
            <a:off x="1472583" y="5708005"/>
            <a:ext cx="832783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3. Create</a:t>
            </a:r>
            <a:r>
              <a:rPr lang="ko-KR" altLang="en-US" dirty="0"/>
              <a:t> </a:t>
            </a:r>
            <a:r>
              <a:rPr lang="en-US" altLang="ko-KR" dirty="0"/>
              <a:t>Apps!</a:t>
            </a:r>
            <a:r>
              <a:rPr lang="ko-KR" altLang="en-US" dirty="0"/>
              <a:t> </a:t>
            </a:r>
            <a:r>
              <a:rPr lang="en-US" altLang="ko-KR" dirty="0"/>
              <a:t>to create your account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747567F-7DC4-42F3-B44E-D6CCA8DD3CC3}"/>
              </a:ext>
            </a:extLst>
          </p:cNvPr>
          <p:cNvGrpSpPr/>
          <p:nvPr/>
        </p:nvGrpSpPr>
        <p:grpSpPr>
          <a:xfrm>
            <a:off x="664170" y="104774"/>
            <a:ext cx="437495" cy="523220"/>
            <a:chOff x="664170" y="85724"/>
            <a:chExt cx="437495" cy="523220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861857F-CB43-43ED-A409-CB34F84D956D}"/>
                </a:ext>
              </a:extLst>
            </p:cNvPr>
            <p:cNvSpPr/>
            <p:nvPr/>
          </p:nvSpPr>
          <p:spPr>
            <a:xfrm>
              <a:off x="664170" y="147637"/>
              <a:ext cx="437495" cy="437495"/>
            </a:xfrm>
            <a:prstGeom prst="ellipse">
              <a:avLst/>
            </a:prstGeom>
            <a:solidFill>
              <a:srgbClr val="C5A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2FBBCC9-CFDD-40CA-8E70-3FD8FE416193}"/>
                </a:ext>
              </a:extLst>
            </p:cNvPr>
            <p:cNvSpPr/>
            <p:nvPr/>
          </p:nvSpPr>
          <p:spPr>
            <a:xfrm>
              <a:off x="685937" y="85724"/>
              <a:ext cx="3802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kern="0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3</a:t>
              </a:r>
              <a:endPara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6E59F5C-E100-4B0E-94DA-5E8CD18828B0}"/>
              </a:ext>
            </a:extLst>
          </p:cNvPr>
          <p:cNvSpPr txBox="1"/>
          <p:nvPr/>
        </p:nvSpPr>
        <p:spPr>
          <a:xfrm>
            <a:off x="1101665" y="104775"/>
            <a:ext cx="3399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+mn-ea"/>
              </a:rPr>
              <a:t> MIT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APP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INVENTOR</a:t>
            </a:r>
          </a:p>
        </p:txBody>
      </p:sp>
    </p:spTree>
    <p:extLst>
      <p:ext uri="{BB962C8B-B14F-4D97-AF65-F5344CB8AC3E}">
        <p14:creationId xmlns:p14="http://schemas.microsoft.com/office/powerpoint/2010/main" val="1096488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664170" y="104774"/>
            <a:ext cx="437495" cy="523220"/>
            <a:chOff x="664170" y="85724"/>
            <a:chExt cx="437495" cy="523220"/>
          </a:xfrm>
        </p:grpSpPr>
        <p:sp>
          <p:nvSpPr>
            <p:cNvPr id="25" name="타원 24"/>
            <p:cNvSpPr/>
            <p:nvPr/>
          </p:nvSpPr>
          <p:spPr>
            <a:xfrm>
              <a:off x="664170" y="147637"/>
              <a:ext cx="437495" cy="437495"/>
            </a:xfrm>
            <a:prstGeom prst="ellipse">
              <a:avLst/>
            </a:prstGeom>
            <a:solidFill>
              <a:srgbClr val="C5A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85937" y="85724"/>
              <a:ext cx="3802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kern="0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2</a:t>
              </a:r>
              <a:endPara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405ED3A-0648-4DBC-AD07-BCC345E09211}"/>
              </a:ext>
            </a:extLst>
          </p:cNvPr>
          <p:cNvSpPr txBox="1"/>
          <p:nvPr/>
        </p:nvSpPr>
        <p:spPr>
          <a:xfrm>
            <a:off x="1101665" y="104775"/>
            <a:ext cx="9294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+mn-ea"/>
              </a:rPr>
              <a:t>Microcontroller – ATmega328(</a:t>
            </a:r>
            <a:r>
              <a:rPr lang="en-US" altLang="ko-KR" sz="2000" b="1" spc="-150" dirty="0">
                <a:latin typeface="+mn-ea"/>
              </a:rPr>
              <a:t>28 pin DIP(Dual In-Line)</a:t>
            </a:r>
            <a:r>
              <a:rPr lang="en-US" altLang="ko-KR" sz="2800" b="1" spc="-150" dirty="0">
                <a:latin typeface="+mn-ea"/>
              </a:rPr>
              <a:t>)</a:t>
            </a:r>
          </a:p>
        </p:txBody>
      </p:sp>
      <p:pic>
        <p:nvPicPr>
          <p:cNvPr id="15" name="내용 개체 틀 4">
            <a:extLst>
              <a:ext uri="{FF2B5EF4-FFF2-40B4-BE49-F238E27FC236}">
                <a16:creationId xmlns:a16="http://schemas.microsoft.com/office/drawing/2014/main" id="{C8EB6FD8-B991-4156-805D-155295FE56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11"/>
          <a:stretch/>
        </p:blipFill>
        <p:spPr>
          <a:xfrm>
            <a:off x="2431111" y="1223020"/>
            <a:ext cx="8209710" cy="47901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0A9020-6D13-4ABA-9BBC-9D91A4A44A29}"/>
              </a:ext>
            </a:extLst>
          </p:cNvPr>
          <p:cNvSpPr txBox="1"/>
          <p:nvPr/>
        </p:nvSpPr>
        <p:spPr>
          <a:xfrm>
            <a:off x="3047999" y="636022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hlinkClick r:id="rId4"/>
              </a:rPr>
              <a:t>ATMEGA328-PU Datasheet(PDF) - ATMEL Corporation (alldatasheet.com)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922398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13EE9AD3-C866-4CC7-BC06-340BD78112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68"/>
          <a:stretch/>
        </p:blipFill>
        <p:spPr>
          <a:xfrm>
            <a:off x="1501333" y="1008000"/>
            <a:ext cx="9189334" cy="4320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D56E0E2-56DF-49E3-B470-9066C1AEBDC7}"/>
              </a:ext>
            </a:extLst>
          </p:cNvPr>
          <p:cNvSpPr/>
          <p:nvPr/>
        </p:nvSpPr>
        <p:spPr>
          <a:xfrm>
            <a:off x="9650027" y="1042925"/>
            <a:ext cx="967666" cy="221942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ACC19D-00E2-404C-8C4B-0B02613C1DA8}"/>
              </a:ext>
            </a:extLst>
          </p:cNvPr>
          <p:cNvSpPr txBox="1"/>
          <p:nvPr/>
        </p:nvSpPr>
        <p:spPr>
          <a:xfrm>
            <a:off x="1472583" y="5708005"/>
            <a:ext cx="832783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4.  New</a:t>
            </a:r>
            <a:r>
              <a:rPr lang="ko-KR" altLang="en-US" dirty="0"/>
              <a:t> </a:t>
            </a:r>
            <a:r>
              <a:rPr lang="en-US" altLang="ko-KR" dirty="0"/>
              <a:t>project</a:t>
            </a:r>
            <a:r>
              <a:rPr lang="ko-KR" altLang="en-US" dirty="0"/>
              <a:t> </a:t>
            </a:r>
            <a:r>
              <a:rPr lang="en-US" altLang="ko-KR" dirty="0"/>
              <a:t>-&gt; project</a:t>
            </a:r>
            <a:r>
              <a:rPr lang="ko-KR" altLang="en-US" dirty="0"/>
              <a:t> </a:t>
            </a:r>
            <a:r>
              <a:rPr lang="en-US" altLang="ko-KR" dirty="0"/>
              <a:t>name</a:t>
            </a:r>
            <a:r>
              <a:rPr lang="ko-KR" altLang="en-US" dirty="0"/>
              <a:t>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B48754-42D8-4812-A110-C1685AEEA454}"/>
              </a:ext>
            </a:extLst>
          </p:cNvPr>
          <p:cNvSpPr/>
          <p:nvPr/>
        </p:nvSpPr>
        <p:spPr>
          <a:xfrm>
            <a:off x="1501334" y="1322740"/>
            <a:ext cx="846580" cy="2869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2E30468-0594-4D4D-81CA-87BB9DB59CB0}"/>
              </a:ext>
            </a:extLst>
          </p:cNvPr>
          <p:cNvGrpSpPr/>
          <p:nvPr/>
        </p:nvGrpSpPr>
        <p:grpSpPr>
          <a:xfrm>
            <a:off x="664170" y="104774"/>
            <a:ext cx="437495" cy="523220"/>
            <a:chOff x="664170" y="85724"/>
            <a:chExt cx="437495" cy="52322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1A02D33-1F1F-4B42-B894-F49D3C864652}"/>
                </a:ext>
              </a:extLst>
            </p:cNvPr>
            <p:cNvSpPr/>
            <p:nvPr/>
          </p:nvSpPr>
          <p:spPr>
            <a:xfrm>
              <a:off x="664170" y="147637"/>
              <a:ext cx="437495" cy="437495"/>
            </a:xfrm>
            <a:prstGeom prst="ellipse">
              <a:avLst/>
            </a:prstGeom>
            <a:solidFill>
              <a:srgbClr val="C5A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2365E14-75E9-4958-8FCC-6B50E6F67847}"/>
                </a:ext>
              </a:extLst>
            </p:cNvPr>
            <p:cNvSpPr/>
            <p:nvPr/>
          </p:nvSpPr>
          <p:spPr>
            <a:xfrm>
              <a:off x="685937" y="85724"/>
              <a:ext cx="3802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kern="0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3</a:t>
              </a:r>
              <a:endPara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7839DB-82A6-4995-A4CF-D9759E437230}"/>
              </a:ext>
            </a:extLst>
          </p:cNvPr>
          <p:cNvSpPr txBox="1"/>
          <p:nvPr/>
        </p:nvSpPr>
        <p:spPr>
          <a:xfrm>
            <a:off x="1101665" y="104775"/>
            <a:ext cx="3399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+mn-ea"/>
              </a:rPr>
              <a:t> MIT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APP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INVENTOR</a:t>
            </a:r>
          </a:p>
        </p:txBody>
      </p:sp>
    </p:spTree>
    <p:extLst>
      <p:ext uri="{BB962C8B-B14F-4D97-AF65-F5344CB8AC3E}">
        <p14:creationId xmlns:p14="http://schemas.microsoft.com/office/powerpoint/2010/main" val="21341250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7DAE1B2-8CBA-43CA-BAE5-B27A11B594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3"/>
          <a:stretch/>
        </p:blipFill>
        <p:spPr>
          <a:xfrm>
            <a:off x="1494205" y="1008000"/>
            <a:ext cx="9203590" cy="4320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87BF0D1-4CFB-4FE7-B363-A4CEE3BDA515}"/>
              </a:ext>
            </a:extLst>
          </p:cNvPr>
          <p:cNvSpPr/>
          <p:nvPr/>
        </p:nvSpPr>
        <p:spPr>
          <a:xfrm>
            <a:off x="1591822" y="1647825"/>
            <a:ext cx="508442" cy="1643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784494E-FD1A-41CB-A28A-47B81ED3F7D4}"/>
              </a:ext>
            </a:extLst>
          </p:cNvPr>
          <p:cNvSpPr/>
          <p:nvPr/>
        </p:nvSpPr>
        <p:spPr>
          <a:xfrm>
            <a:off x="1644209" y="1857559"/>
            <a:ext cx="551303" cy="1643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A8376C96-13DB-4EC0-BF86-819EA39DD053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195512" y="1939758"/>
            <a:ext cx="2154238" cy="65104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39BF19F1-C176-4C52-9205-5841986CD190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195512" y="1939758"/>
            <a:ext cx="2154238" cy="133684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E8600E6D-3F9C-4851-A6CB-6033B2514BED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195512" y="1939758"/>
            <a:ext cx="2154238" cy="198622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8BE42CE-FAC7-4090-817C-7236122F82E8}"/>
              </a:ext>
            </a:extLst>
          </p:cNvPr>
          <p:cNvSpPr txBox="1"/>
          <p:nvPr/>
        </p:nvSpPr>
        <p:spPr>
          <a:xfrm>
            <a:off x="1472583" y="5708005"/>
            <a:ext cx="832783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5. layout</a:t>
            </a:r>
            <a:r>
              <a:rPr lang="ko-KR" altLang="en-US" dirty="0"/>
              <a:t> </a:t>
            </a:r>
            <a:r>
              <a:rPr lang="en-US" altLang="ko-KR" dirty="0"/>
              <a:t>-&gt; drag and drop 3 Horizontal</a:t>
            </a:r>
            <a:r>
              <a:rPr lang="ko-KR" altLang="en-US" dirty="0"/>
              <a:t> </a:t>
            </a:r>
            <a:r>
              <a:rPr lang="en-US" altLang="ko-KR" dirty="0"/>
              <a:t>Arrangement</a:t>
            </a:r>
            <a:endParaRPr lang="ko-KR" altLang="en-US" dirty="0"/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2189EDBE-2098-48DB-B466-AE64CAF5402A}"/>
              </a:ext>
            </a:extLst>
          </p:cNvPr>
          <p:cNvCxnSpPr>
            <a:cxnSpLocks/>
            <a:stCxn id="8" idx="1"/>
            <a:endCxn id="10" idx="1"/>
          </p:cNvCxnSpPr>
          <p:nvPr/>
        </p:nvCxnSpPr>
        <p:spPr>
          <a:xfrm rot="10800000" flipH="1" flipV="1">
            <a:off x="1591821" y="1730024"/>
            <a:ext cx="52387" cy="209734"/>
          </a:xfrm>
          <a:prstGeom prst="bentConnector3">
            <a:avLst>
              <a:gd name="adj1" fmla="val -43636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28C1282-2DE4-458A-ACD2-945955BA2544}"/>
              </a:ext>
            </a:extLst>
          </p:cNvPr>
          <p:cNvGrpSpPr/>
          <p:nvPr/>
        </p:nvGrpSpPr>
        <p:grpSpPr>
          <a:xfrm>
            <a:off x="664170" y="104774"/>
            <a:ext cx="437495" cy="523220"/>
            <a:chOff x="664170" y="85724"/>
            <a:chExt cx="437495" cy="523220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F14A202F-6351-4846-A601-E86C3A0C365B}"/>
                </a:ext>
              </a:extLst>
            </p:cNvPr>
            <p:cNvSpPr/>
            <p:nvPr/>
          </p:nvSpPr>
          <p:spPr>
            <a:xfrm>
              <a:off x="664170" y="147637"/>
              <a:ext cx="437495" cy="437495"/>
            </a:xfrm>
            <a:prstGeom prst="ellipse">
              <a:avLst/>
            </a:prstGeom>
            <a:solidFill>
              <a:srgbClr val="C5A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FAD723C-9481-4885-896D-B03E0953A877}"/>
                </a:ext>
              </a:extLst>
            </p:cNvPr>
            <p:cNvSpPr/>
            <p:nvPr/>
          </p:nvSpPr>
          <p:spPr>
            <a:xfrm>
              <a:off x="685937" y="85724"/>
              <a:ext cx="3802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kern="0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3</a:t>
              </a:r>
              <a:endPara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ADE488C-497E-45DC-9871-07F640A5911E}"/>
              </a:ext>
            </a:extLst>
          </p:cNvPr>
          <p:cNvSpPr txBox="1"/>
          <p:nvPr/>
        </p:nvSpPr>
        <p:spPr>
          <a:xfrm>
            <a:off x="1101665" y="104775"/>
            <a:ext cx="3399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+mn-ea"/>
              </a:rPr>
              <a:t> MIT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APP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INVENTOR</a:t>
            </a:r>
          </a:p>
        </p:txBody>
      </p:sp>
    </p:spTree>
    <p:extLst>
      <p:ext uri="{BB962C8B-B14F-4D97-AF65-F5344CB8AC3E}">
        <p14:creationId xmlns:p14="http://schemas.microsoft.com/office/powerpoint/2010/main" val="1091169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E2F9851-8AC6-4F5A-AE45-0EBEA7FEA7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27"/>
          <a:stretch/>
        </p:blipFill>
        <p:spPr>
          <a:xfrm>
            <a:off x="1498217" y="1008000"/>
            <a:ext cx="9195565" cy="4320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5491653-2988-45BD-BE6B-33E794D59409}"/>
              </a:ext>
            </a:extLst>
          </p:cNvPr>
          <p:cNvSpPr/>
          <p:nvPr/>
        </p:nvSpPr>
        <p:spPr>
          <a:xfrm>
            <a:off x="8192647" y="1447801"/>
            <a:ext cx="508442" cy="4857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01B4BA7-AC64-45CE-8827-5851330DF38C}"/>
              </a:ext>
            </a:extLst>
          </p:cNvPr>
          <p:cNvSpPr/>
          <p:nvPr/>
        </p:nvSpPr>
        <p:spPr>
          <a:xfrm>
            <a:off x="9268971" y="2419350"/>
            <a:ext cx="875153" cy="6762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389029-B5A9-4F0F-BC8D-7554DF692F09}"/>
              </a:ext>
            </a:extLst>
          </p:cNvPr>
          <p:cNvSpPr txBox="1"/>
          <p:nvPr/>
        </p:nvSpPr>
        <p:spPr>
          <a:xfrm>
            <a:off x="1472583" y="5708005"/>
            <a:ext cx="8327839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6. select</a:t>
            </a:r>
            <a:r>
              <a:rPr lang="ko-KR" altLang="en-US" dirty="0"/>
              <a:t> </a:t>
            </a:r>
            <a:r>
              <a:rPr lang="en-US" altLang="ko-KR" dirty="0"/>
              <a:t>Horizontal Arrangement 1,2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/>
              <a:t>height: automatic, width: fill parents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7. select Horizontal Arrangement </a:t>
            </a:r>
            <a:r>
              <a:rPr lang="ko-KR" altLang="en-US" dirty="0"/>
              <a:t> </a:t>
            </a:r>
            <a:r>
              <a:rPr lang="en-US" altLang="ko-KR" dirty="0"/>
              <a:t>3 </a:t>
            </a:r>
            <a:r>
              <a:rPr lang="ko-KR" altLang="en-US" dirty="0"/>
              <a:t> </a:t>
            </a:r>
            <a:r>
              <a:rPr lang="en-US" altLang="ko-KR" dirty="0"/>
              <a:t>-&gt; height: fill parents, width: fill parents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C92A132-5F68-4719-A330-86079267CAF4}"/>
              </a:ext>
            </a:extLst>
          </p:cNvPr>
          <p:cNvGrpSpPr/>
          <p:nvPr/>
        </p:nvGrpSpPr>
        <p:grpSpPr>
          <a:xfrm>
            <a:off x="664170" y="104774"/>
            <a:ext cx="437495" cy="523220"/>
            <a:chOff x="664170" y="85724"/>
            <a:chExt cx="437495" cy="52322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8AC4753-6CC1-4C06-BB4B-48C77953680F}"/>
                </a:ext>
              </a:extLst>
            </p:cNvPr>
            <p:cNvSpPr/>
            <p:nvPr/>
          </p:nvSpPr>
          <p:spPr>
            <a:xfrm>
              <a:off x="664170" y="147637"/>
              <a:ext cx="437495" cy="437495"/>
            </a:xfrm>
            <a:prstGeom prst="ellipse">
              <a:avLst/>
            </a:prstGeom>
            <a:solidFill>
              <a:srgbClr val="C5A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AE17689-355C-4858-8809-7EF9830DB230}"/>
                </a:ext>
              </a:extLst>
            </p:cNvPr>
            <p:cNvSpPr/>
            <p:nvPr/>
          </p:nvSpPr>
          <p:spPr>
            <a:xfrm>
              <a:off x="685937" y="85724"/>
              <a:ext cx="3802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kern="0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3</a:t>
              </a:r>
              <a:endPara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F4F611A-0313-4034-982C-FED123055A1F}"/>
              </a:ext>
            </a:extLst>
          </p:cNvPr>
          <p:cNvSpPr txBox="1"/>
          <p:nvPr/>
        </p:nvSpPr>
        <p:spPr>
          <a:xfrm>
            <a:off x="1101665" y="104775"/>
            <a:ext cx="3399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+mn-ea"/>
              </a:rPr>
              <a:t> MIT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APP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INVENTOR</a:t>
            </a:r>
          </a:p>
        </p:txBody>
      </p:sp>
    </p:spTree>
    <p:extLst>
      <p:ext uri="{BB962C8B-B14F-4D97-AF65-F5344CB8AC3E}">
        <p14:creationId xmlns:p14="http://schemas.microsoft.com/office/powerpoint/2010/main" val="29204388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46DE6EC-0AFF-45AB-AA1B-0E9BF76DC2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27"/>
          <a:stretch/>
        </p:blipFill>
        <p:spPr>
          <a:xfrm>
            <a:off x="1498217" y="1008000"/>
            <a:ext cx="9195565" cy="4320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1A35AF4-BBC2-43F4-8EAE-E0F403D1683A}"/>
              </a:ext>
            </a:extLst>
          </p:cNvPr>
          <p:cNvSpPr/>
          <p:nvPr/>
        </p:nvSpPr>
        <p:spPr>
          <a:xfrm>
            <a:off x="1626745" y="2478883"/>
            <a:ext cx="1281553" cy="1476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6A4671-BF98-4538-9BE6-3366ABE21C8F}"/>
              </a:ext>
            </a:extLst>
          </p:cNvPr>
          <p:cNvSpPr/>
          <p:nvPr/>
        </p:nvSpPr>
        <p:spPr>
          <a:xfrm>
            <a:off x="1626745" y="2681289"/>
            <a:ext cx="1281553" cy="1476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A1994DD6-228B-49A5-BCE1-4605761A3219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908298" y="2552702"/>
            <a:ext cx="1485841" cy="73818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A7FE35E6-CE32-478A-88D2-D01D6174C3F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908298" y="2424113"/>
            <a:ext cx="1485841" cy="330995"/>
          </a:xfrm>
          <a:prstGeom prst="bentConnector3">
            <a:avLst>
              <a:gd name="adj1" fmla="val 4102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CD80545-5AE5-43EC-A6D1-1ABDE08C99F1}"/>
              </a:ext>
            </a:extLst>
          </p:cNvPr>
          <p:cNvSpPr txBox="1"/>
          <p:nvPr/>
        </p:nvSpPr>
        <p:spPr>
          <a:xfrm>
            <a:off x="1176208" y="5538323"/>
            <a:ext cx="983958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8"/>
            </a:pPr>
            <a:r>
              <a:rPr lang="en-US" altLang="ko-KR" dirty="0"/>
              <a:t>User interface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Horizontal</a:t>
            </a:r>
            <a:r>
              <a:rPr lang="ko-KR" altLang="en-US" dirty="0"/>
              <a:t> </a:t>
            </a:r>
            <a:r>
              <a:rPr lang="en-US" altLang="ko-KR" dirty="0"/>
              <a:t>Arrangement 1 -&gt; add list</a:t>
            </a:r>
            <a:r>
              <a:rPr lang="ko-KR" altLang="en-US" dirty="0"/>
              <a:t> </a:t>
            </a:r>
            <a:r>
              <a:rPr lang="en-US" altLang="ko-KR" dirty="0"/>
              <a:t>picker</a:t>
            </a:r>
            <a:r>
              <a:rPr lang="ko-KR" altLang="en-US" dirty="0"/>
              <a:t> </a:t>
            </a:r>
            <a:r>
              <a:rPr lang="en-US" altLang="ko-KR" dirty="0"/>
              <a:t>,</a:t>
            </a:r>
            <a:r>
              <a:rPr lang="ko-KR" altLang="en-US" dirty="0"/>
              <a:t>  </a:t>
            </a:r>
            <a:r>
              <a:rPr lang="en-US" altLang="ko-KR" dirty="0"/>
              <a:t>Horizontal Arrangement 2 -&gt; add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 </a:t>
            </a:r>
            <a:r>
              <a:rPr lang="en-US" altLang="ko-KR" dirty="0"/>
              <a:t>labels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16B26C0-EAFF-4E82-BC2C-B72389653182}"/>
              </a:ext>
            </a:extLst>
          </p:cNvPr>
          <p:cNvSpPr/>
          <p:nvPr/>
        </p:nvSpPr>
        <p:spPr>
          <a:xfrm>
            <a:off x="1626745" y="1456181"/>
            <a:ext cx="1281553" cy="1476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260956C2-6B4F-4EE7-8D1C-61C9FF6B2DF3}"/>
              </a:ext>
            </a:extLst>
          </p:cNvPr>
          <p:cNvCxnSpPr>
            <a:cxnSpLocks/>
            <a:stCxn id="20" idx="1"/>
            <a:endCxn id="8" idx="1"/>
          </p:cNvCxnSpPr>
          <p:nvPr/>
        </p:nvCxnSpPr>
        <p:spPr>
          <a:xfrm rot="10800000" flipV="1">
            <a:off x="1626745" y="1530000"/>
            <a:ext cx="12700" cy="1022702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BE7B0CD8-E314-41F4-8D44-0620DAE00A91}"/>
              </a:ext>
            </a:extLst>
          </p:cNvPr>
          <p:cNvCxnSpPr>
            <a:cxnSpLocks/>
            <a:stCxn id="20" idx="1"/>
            <a:endCxn id="9" idx="1"/>
          </p:cNvCxnSpPr>
          <p:nvPr/>
        </p:nvCxnSpPr>
        <p:spPr>
          <a:xfrm rot="10800000" flipV="1">
            <a:off x="1626745" y="1530000"/>
            <a:ext cx="12700" cy="1225108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67AEC93-9E26-417B-9937-2B3CF6E11C46}"/>
              </a:ext>
            </a:extLst>
          </p:cNvPr>
          <p:cNvGrpSpPr/>
          <p:nvPr/>
        </p:nvGrpSpPr>
        <p:grpSpPr>
          <a:xfrm>
            <a:off x="664170" y="104774"/>
            <a:ext cx="437495" cy="523220"/>
            <a:chOff x="664170" y="85724"/>
            <a:chExt cx="437495" cy="523220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CDE79E68-5E94-4A3A-8836-5D45F14E7F3A}"/>
                </a:ext>
              </a:extLst>
            </p:cNvPr>
            <p:cNvSpPr/>
            <p:nvPr/>
          </p:nvSpPr>
          <p:spPr>
            <a:xfrm>
              <a:off x="664170" y="147637"/>
              <a:ext cx="437495" cy="437495"/>
            </a:xfrm>
            <a:prstGeom prst="ellipse">
              <a:avLst/>
            </a:prstGeom>
            <a:solidFill>
              <a:srgbClr val="C5A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8A157F0-3740-485A-BF07-2FB9B18F5908}"/>
                </a:ext>
              </a:extLst>
            </p:cNvPr>
            <p:cNvSpPr/>
            <p:nvPr/>
          </p:nvSpPr>
          <p:spPr>
            <a:xfrm>
              <a:off x="685937" y="85724"/>
              <a:ext cx="3802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kern="0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3</a:t>
              </a:r>
              <a:endPara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F373C3B-01EB-4223-BD7C-3685D8716F05}"/>
              </a:ext>
            </a:extLst>
          </p:cNvPr>
          <p:cNvSpPr txBox="1"/>
          <p:nvPr/>
        </p:nvSpPr>
        <p:spPr>
          <a:xfrm>
            <a:off x="1101665" y="104775"/>
            <a:ext cx="3399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+mn-ea"/>
              </a:rPr>
              <a:t> MIT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APP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INVENTOR</a:t>
            </a:r>
          </a:p>
        </p:txBody>
      </p:sp>
    </p:spTree>
    <p:extLst>
      <p:ext uri="{BB962C8B-B14F-4D97-AF65-F5344CB8AC3E}">
        <p14:creationId xmlns:p14="http://schemas.microsoft.com/office/powerpoint/2010/main" val="38412750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7DA653-5C88-43D1-9C59-4D5D580B81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32"/>
          <a:stretch/>
        </p:blipFill>
        <p:spPr>
          <a:xfrm>
            <a:off x="1508439" y="1008000"/>
            <a:ext cx="9175122" cy="4320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B50B2DF-8F9D-4C08-9A0B-DD44BCA43289}"/>
              </a:ext>
            </a:extLst>
          </p:cNvPr>
          <p:cNvSpPr/>
          <p:nvPr/>
        </p:nvSpPr>
        <p:spPr>
          <a:xfrm>
            <a:off x="9255031" y="1108519"/>
            <a:ext cx="1241519" cy="3011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776E11E-93CF-481B-B9C3-1EB3D9DF2E9C}"/>
              </a:ext>
            </a:extLst>
          </p:cNvPr>
          <p:cNvSpPr/>
          <p:nvPr/>
        </p:nvSpPr>
        <p:spPr>
          <a:xfrm>
            <a:off x="9255031" y="4562919"/>
            <a:ext cx="1241519" cy="3011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7DAF0A-9526-411E-B87E-310C37B6F8C7}"/>
              </a:ext>
            </a:extLst>
          </p:cNvPr>
          <p:cNvSpPr/>
          <p:nvPr/>
        </p:nvSpPr>
        <p:spPr>
          <a:xfrm>
            <a:off x="9255030" y="2073719"/>
            <a:ext cx="1241519" cy="3011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B2ECA8-CDC7-4235-B124-DE37A52A798F}"/>
              </a:ext>
            </a:extLst>
          </p:cNvPr>
          <p:cNvSpPr txBox="1"/>
          <p:nvPr/>
        </p:nvSpPr>
        <p:spPr>
          <a:xfrm>
            <a:off x="1472583" y="5468307"/>
            <a:ext cx="917512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9"/>
            </a:pPr>
            <a:r>
              <a:rPr lang="en-US" altLang="ko-KR" dirty="0"/>
              <a:t>List picker 1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Font size</a:t>
            </a:r>
            <a:r>
              <a:rPr lang="ko-KR" altLang="en-US" dirty="0"/>
              <a:t> </a:t>
            </a:r>
            <a:r>
              <a:rPr lang="en-US" altLang="ko-KR" dirty="0"/>
              <a:t>-&gt; 25,  Width</a:t>
            </a:r>
            <a:r>
              <a:rPr lang="ko-KR" altLang="en-US" dirty="0"/>
              <a:t> </a:t>
            </a:r>
            <a:r>
              <a:rPr lang="en-US" altLang="ko-KR" dirty="0"/>
              <a:t>-&gt; fill parent,</a:t>
            </a:r>
            <a:r>
              <a:rPr lang="ko-KR" altLang="en-US" dirty="0"/>
              <a:t>  </a:t>
            </a:r>
            <a:r>
              <a:rPr lang="en-US" altLang="ko-KR" dirty="0"/>
              <a:t>Text</a:t>
            </a:r>
            <a:r>
              <a:rPr lang="ko-KR" altLang="en-US" dirty="0"/>
              <a:t> </a:t>
            </a:r>
            <a:r>
              <a:rPr lang="en-US" altLang="ko-KR" dirty="0"/>
              <a:t>-&gt; Bluetooth connect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8080FCF-B2FA-422E-8453-AE983A777D29}"/>
              </a:ext>
            </a:extLst>
          </p:cNvPr>
          <p:cNvGrpSpPr/>
          <p:nvPr/>
        </p:nvGrpSpPr>
        <p:grpSpPr>
          <a:xfrm>
            <a:off x="664170" y="104774"/>
            <a:ext cx="437495" cy="523220"/>
            <a:chOff x="664170" y="85724"/>
            <a:chExt cx="437495" cy="523220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54896E92-E217-4C34-9CEE-62ED9CECAB8B}"/>
                </a:ext>
              </a:extLst>
            </p:cNvPr>
            <p:cNvSpPr/>
            <p:nvPr/>
          </p:nvSpPr>
          <p:spPr>
            <a:xfrm>
              <a:off x="664170" y="147637"/>
              <a:ext cx="437495" cy="437495"/>
            </a:xfrm>
            <a:prstGeom prst="ellipse">
              <a:avLst/>
            </a:prstGeom>
            <a:solidFill>
              <a:srgbClr val="C5A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4AE6C08-8572-46F9-8387-1F29A5108E66}"/>
                </a:ext>
              </a:extLst>
            </p:cNvPr>
            <p:cNvSpPr/>
            <p:nvPr/>
          </p:nvSpPr>
          <p:spPr>
            <a:xfrm>
              <a:off x="685937" y="85724"/>
              <a:ext cx="3802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kern="0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3</a:t>
              </a:r>
              <a:endPara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A1CCC57-F94F-46DC-8FB7-17034313911C}"/>
              </a:ext>
            </a:extLst>
          </p:cNvPr>
          <p:cNvSpPr txBox="1"/>
          <p:nvPr/>
        </p:nvSpPr>
        <p:spPr>
          <a:xfrm>
            <a:off x="1101665" y="104775"/>
            <a:ext cx="3399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+mn-ea"/>
              </a:rPr>
              <a:t> MIT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APP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INVENTOR</a:t>
            </a:r>
          </a:p>
        </p:txBody>
      </p:sp>
    </p:spTree>
    <p:extLst>
      <p:ext uri="{BB962C8B-B14F-4D97-AF65-F5344CB8AC3E}">
        <p14:creationId xmlns:p14="http://schemas.microsoft.com/office/powerpoint/2010/main" val="35152865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C02EC78-29F4-4079-8DDD-3501A4A324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82"/>
          <a:stretch/>
        </p:blipFill>
        <p:spPr>
          <a:xfrm>
            <a:off x="1505850" y="1008000"/>
            <a:ext cx="9180299" cy="4320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E575B11-6629-4867-BE33-783D8E447FC9}"/>
              </a:ext>
            </a:extLst>
          </p:cNvPr>
          <p:cNvSpPr/>
          <p:nvPr/>
        </p:nvSpPr>
        <p:spPr>
          <a:xfrm>
            <a:off x="9255031" y="1756219"/>
            <a:ext cx="1241519" cy="3011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AB67F28-4124-439F-AA92-D8114A31628C}"/>
              </a:ext>
            </a:extLst>
          </p:cNvPr>
          <p:cNvSpPr/>
          <p:nvPr/>
        </p:nvSpPr>
        <p:spPr>
          <a:xfrm>
            <a:off x="9255030" y="3278409"/>
            <a:ext cx="1241519" cy="3011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5B915A-70AC-4988-8D4F-338D9DE63ADC}"/>
              </a:ext>
            </a:extLst>
          </p:cNvPr>
          <p:cNvSpPr/>
          <p:nvPr/>
        </p:nvSpPr>
        <p:spPr>
          <a:xfrm>
            <a:off x="9255030" y="3642877"/>
            <a:ext cx="1241519" cy="3011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7A23B3-6F6A-4A3F-B74B-58BEB0FAED1C}"/>
              </a:ext>
            </a:extLst>
          </p:cNvPr>
          <p:cNvSpPr txBox="1"/>
          <p:nvPr/>
        </p:nvSpPr>
        <p:spPr>
          <a:xfrm>
            <a:off x="1472583" y="5468307"/>
            <a:ext cx="917512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10"/>
            </a:pPr>
            <a:r>
              <a:rPr lang="ko-KR" altLang="en-US" dirty="0"/>
              <a:t> </a:t>
            </a:r>
            <a:r>
              <a:rPr lang="en-US" altLang="ko-KR" dirty="0"/>
              <a:t>label</a:t>
            </a:r>
            <a:r>
              <a:rPr lang="ko-KR" altLang="en-US" dirty="0"/>
              <a:t> </a:t>
            </a:r>
            <a:r>
              <a:rPr lang="en-US" altLang="ko-KR" dirty="0"/>
              <a:t>1,2,3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Font</a:t>
            </a:r>
            <a:r>
              <a:rPr lang="ko-KR" altLang="en-US" dirty="0"/>
              <a:t> </a:t>
            </a:r>
            <a:r>
              <a:rPr lang="en-US" altLang="ko-KR" dirty="0"/>
              <a:t>size</a:t>
            </a:r>
            <a:r>
              <a:rPr lang="ko-KR" altLang="en-US" dirty="0"/>
              <a:t> </a:t>
            </a:r>
            <a:r>
              <a:rPr lang="en-US" altLang="ko-KR" dirty="0"/>
              <a:t>-&gt; 25,  Width</a:t>
            </a:r>
            <a:r>
              <a:rPr lang="ko-KR" altLang="en-US" dirty="0"/>
              <a:t> </a:t>
            </a:r>
            <a:r>
              <a:rPr lang="en-US" altLang="ko-KR" dirty="0"/>
              <a:t>-&gt; 33%,</a:t>
            </a:r>
            <a:r>
              <a:rPr lang="ko-KR" altLang="en-US" dirty="0"/>
              <a:t>  </a:t>
            </a:r>
            <a:r>
              <a:rPr lang="en-US" altLang="ko-KR" dirty="0"/>
              <a:t>Text</a:t>
            </a:r>
            <a:r>
              <a:rPr lang="ko-KR" altLang="en-US" dirty="0"/>
              <a:t> </a:t>
            </a:r>
            <a:r>
              <a:rPr lang="en-US" altLang="ko-KR" dirty="0"/>
              <a:t>-&gt; ECG, 0, V(label</a:t>
            </a:r>
            <a:r>
              <a:rPr lang="ko-KR" altLang="en-US" dirty="0"/>
              <a:t> </a:t>
            </a:r>
            <a:r>
              <a:rPr lang="en-US" altLang="ko-KR" dirty="0"/>
              <a:t>1,2,3)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DD58A96-DD5F-451A-8467-9859EC297037}"/>
              </a:ext>
            </a:extLst>
          </p:cNvPr>
          <p:cNvGrpSpPr/>
          <p:nvPr/>
        </p:nvGrpSpPr>
        <p:grpSpPr>
          <a:xfrm>
            <a:off x="664170" y="104774"/>
            <a:ext cx="437495" cy="523220"/>
            <a:chOff x="664170" y="85724"/>
            <a:chExt cx="437495" cy="52322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5D425E3-D307-4CB5-9ADC-F4C4895FCFCF}"/>
                </a:ext>
              </a:extLst>
            </p:cNvPr>
            <p:cNvSpPr/>
            <p:nvPr/>
          </p:nvSpPr>
          <p:spPr>
            <a:xfrm>
              <a:off x="664170" y="147637"/>
              <a:ext cx="437495" cy="437495"/>
            </a:xfrm>
            <a:prstGeom prst="ellipse">
              <a:avLst/>
            </a:prstGeom>
            <a:solidFill>
              <a:srgbClr val="C5A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4BC9594-2C73-40C2-AF3B-E47FDBA860CB}"/>
                </a:ext>
              </a:extLst>
            </p:cNvPr>
            <p:cNvSpPr/>
            <p:nvPr/>
          </p:nvSpPr>
          <p:spPr>
            <a:xfrm>
              <a:off x="685937" y="85724"/>
              <a:ext cx="3802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kern="0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3</a:t>
              </a:r>
              <a:endPara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683BF4E-989D-4B9A-9FCE-119EB7D4DA4D}"/>
              </a:ext>
            </a:extLst>
          </p:cNvPr>
          <p:cNvSpPr txBox="1"/>
          <p:nvPr/>
        </p:nvSpPr>
        <p:spPr>
          <a:xfrm>
            <a:off x="1101665" y="104775"/>
            <a:ext cx="3399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+mn-ea"/>
              </a:rPr>
              <a:t> MIT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APP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INVENTOR</a:t>
            </a:r>
          </a:p>
        </p:txBody>
      </p:sp>
    </p:spTree>
    <p:extLst>
      <p:ext uri="{BB962C8B-B14F-4D97-AF65-F5344CB8AC3E}">
        <p14:creationId xmlns:p14="http://schemas.microsoft.com/office/powerpoint/2010/main" val="34563051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4BDF7A9-3DBE-4F27-A607-0D38982017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9"/>
          <a:stretch/>
        </p:blipFill>
        <p:spPr>
          <a:xfrm>
            <a:off x="1487055" y="1008000"/>
            <a:ext cx="9217889" cy="43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777805-BF5A-44A0-AC1C-8490E04DCFAA}"/>
              </a:ext>
            </a:extLst>
          </p:cNvPr>
          <p:cNvSpPr txBox="1"/>
          <p:nvPr/>
        </p:nvSpPr>
        <p:spPr>
          <a:xfrm>
            <a:off x="1472583" y="5468307"/>
            <a:ext cx="917512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11"/>
            </a:pPr>
            <a:r>
              <a:rPr lang="ko-KR" altLang="en-US" dirty="0"/>
              <a:t> </a:t>
            </a:r>
            <a:r>
              <a:rPr lang="en-US" altLang="ko-KR" dirty="0"/>
              <a:t>drawing &amp; animation</a:t>
            </a:r>
            <a:r>
              <a:rPr lang="ko-KR" altLang="en-US" dirty="0"/>
              <a:t> </a:t>
            </a:r>
            <a:r>
              <a:rPr lang="en-US" altLang="ko-KR" dirty="0"/>
              <a:t>(canvas)</a:t>
            </a:r>
            <a:r>
              <a:rPr lang="ko-KR" altLang="en-US" dirty="0"/>
              <a:t> </a:t>
            </a:r>
            <a:r>
              <a:rPr lang="en-US" altLang="ko-KR" dirty="0"/>
              <a:t>-&gt; add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 err="1"/>
              <a:t>horiziontal</a:t>
            </a:r>
            <a:r>
              <a:rPr lang="en-US" altLang="ko-KR" dirty="0"/>
              <a:t> arrangement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11"/>
            </a:pPr>
            <a:r>
              <a:rPr lang="en-US" altLang="ko-KR" dirty="0"/>
              <a:t> Extend Moves Outside Canvas check, height</a:t>
            </a:r>
            <a:r>
              <a:rPr lang="ko-KR" altLang="en-US" dirty="0"/>
              <a:t> </a:t>
            </a:r>
            <a:r>
              <a:rPr lang="en-US" altLang="ko-KR" dirty="0"/>
              <a:t>&amp; width</a:t>
            </a:r>
            <a:r>
              <a:rPr lang="ko-KR" altLang="en-US" dirty="0"/>
              <a:t> </a:t>
            </a:r>
            <a:r>
              <a:rPr lang="en-US" altLang="ko-KR" dirty="0"/>
              <a:t>-&gt; fill parent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CF6ED3-F654-4750-A404-ADD2A274F97A}"/>
              </a:ext>
            </a:extLst>
          </p:cNvPr>
          <p:cNvSpPr/>
          <p:nvPr/>
        </p:nvSpPr>
        <p:spPr>
          <a:xfrm>
            <a:off x="1574646" y="2017787"/>
            <a:ext cx="1378104" cy="8968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356DBE-FE5D-4B42-9E1A-3B739F907B57}"/>
              </a:ext>
            </a:extLst>
          </p:cNvPr>
          <p:cNvSpPr/>
          <p:nvPr/>
        </p:nvSpPr>
        <p:spPr>
          <a:xfrm>
            <a:off x="9269319" y="2108644"/>
            <a:ext cx="1241519" cy="3011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261CF94-5F70-49FC-89C2-DF5E8BE3EAC5}"/>
              </a:ext>
            </a:extLst>
          </p:cNvPr>
          <p:cNvSpPr/>
          <p:nvPr/>
        </p:nvSpPr>
        <p:spPr>
          <a:xfrm>
            <a:off x="9269319" y="2745007"/>
            <a:ext cx="1241519" cy="6839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42BB9389-7A72-4438-A99D-1897E1EA9BB3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952750" y="2466219"/>
            <a:ext cx="1454090" cy="121801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F47978F-4810-406D-BE06-9A3A9DD77CA7}"/>
              </a:ext>
            </a:extLst>
          </p:cNvPr>
          <p:cNvGrpSpPr/>
          <p:nvPr/>
        </p:nvGrpSpPr>
        <p:grpSpPr>
          <a:xfrm>
            <a:off x="664170" y="104774"/>
            <a:ext cx="437495" cy="523220"/>
            <a:chOff x="664170" y="85724"/>
            <a:chExt cx="437495" cy="52322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B16686C4-AB98-4ACD-9F28-E75C51BC2A83}"/>
                </a:ext>
              </a:extLst>
            </p:cNvPr>
            <p:cNvSpPr/>
            <p:nvPr/>
          </p:nvSpPr>
          <p:spPr>
            <a:xfrm>
              <a:off x="664170" y="147637"/>
              <a:ext cx="437495" cy="437495"/>
            </a:xfrm>
            <a:prstGeom prst="ellipse">
              <a:avLst/>
            </a:prstGeom>
            <a:solidFill>
              <a:srgbClr val="C5A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469B7F0-7EBA-43EA-8FC0-AC8B90E772B3}"/>
                </a:ext>
              </a:extLst>
            </p:cNvPr>
            <p:cNvSpPr/>
            <p:nvPr/>
          </p:nvSpPr>
          <p:spPr>
            <a:xfrm>
              <a:off x="685937" y="85724"/>
              <a:ext cx="3802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kern="0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3</a:t>
              </a:r>
              <a:endPara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08201B0-1A56-4057-A5F0-31687B1DDF9D}"/>
              </a:ext>
            </a:extLst>
          </p:cNvPr>
          <p:cNvSpPr txBox="1"/>
          <p:nvPr/>
        </p:nvSpPr>
        <p:spPr>
          <a:xfrm>
            <a:off x="1101665" y="104775"/>
            <a:ext cx="3399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+mn-ea"/>
              </a:rPr>
              <a:t> MIT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APP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INVENTOR</a:t>
            </a:r>
          </a:p>
        </p:txBody>
      </p:sp>
    </p:spTree>
    <p:extLst>
      <p:ext uri="{BB962C8B-B14F-4D97-AF65-F5344CB8AC3E}">
        <p14:creationId xmlns:p14="http://schemas.microsoft.com/office/powerpoint/2010/main" val="13120452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F1CB39-C928-47B8-8847-2F16426CBC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32"/>
          <a:stretch/>
        </p:blipFill>
        <p:spPr>
          <a:xfrm>
            <a:off x="1508439" y="1008000"/>
            <a:ext cx="9175122" cy="43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50E12D-D068-46E8-A8CF-ED065023561F}"/>
              </a:ext>
            </a:extLst>
          </p:cNvPr>
          <p:cNvSpPr txBox="1"/>
          <p:nvPr/>
        </p:nvSpPr>
        <p:spPr>
          <a:xfrm>
            <a:off x="1472583" y="5468307"/>
            <a:ext cx="917512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12"/>
            </a:pPr>
            <a:r>
              <a:rPr lang="en-US" altLang="ko-KR" dirty="0"/>
              <a:t> insert</a:t>
            </a:r>
            <a:r>
              <a:rPr lang="ko-KR" altLang="en-US" dirty="0"/>
              <a:t> </a:t>
            </a:r>
            <a:r>
              <a:rPr lang="en-US" altLang="ko-KR" dirty="0"/>
              <a:t>sensor(clock)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12"/>
            </a:pPr>
            <a:r>
              <a:rPr lang="ko-KR" altLang="en-US" dirty="0"/>
              <a:t> </a:t>
            </a:r>
            <a:r>
              <a:rPr lang="en-US" altLang="ko-KR" dirty="0"/>
              <a:t>time interval</a:t>
            </a:r>
            <a:r>
              <a:rPr lang="ko-KR" altLang="en-US" dirty="0"/>
              <a:t> </a:t>
            </a:r>
            <a:r>
              <a:rPr lang="en-US" altLang="ko-KR" dirty="0"/>
              <a:t>-&gt; 100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A327DDB-014C-4167-BEBD-A8AC97FA935F}"/>
              </a:ext>
            </a:extLst>
          </p:cNvPr>
          <p:cNvSpPr/>
          <p:nvPr/>
        </p:nvSpPr>
        <p:spPr>
          <a:xfrm>
            <a:off x="1574646" y="2379751"/>
            <a:ext cx="1378104" cy="225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084EBE-F32A-42DA-AC8D-F459E526A6ED}"/>
              </a:ext>
            </a:extLst>
          </p:cNvPr>
          <p:cNvSpPr/>
          <p:nvPr/>
        </p:nvSpPr>
        <p:spPr>
          <a:xfrm>
            <a:off x="1574646" y="3217951"/>
            <a:ext cx="1378104" cy="225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B8E965-FAC8-4836-95C6-0EC68C7754D8}"/>
              </a:ext>
            </a:extLst>
          </p:cNvPr>
          <p:cNvSpPr/>
          <p:nvPr/>
        </p:nvSpPr>
        <p:spPr>
          <a:xfrm>
            <a:off x="9243919" y="2078570"/>
            <a:ext cx="1241519" cy="3011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B020DC99-A765-4D70-9471-1AAECCB1C8F5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952750" y="3330620"/>
            <a:ext cx="1454090" cy="35361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7D1A1C13-9F84-48BF-9A04-CCAAD8755023}"/>
              </a:ext>
            </a:extLst>
          </p:cNvPr>
          <p:cNvCxnSpPr>
            <a:cxnSpLocks/>
            <a:stCxn id="9" idx="1"/>
            <a:endCxn id="10" idx="1"/>
          </p:cNvCxnSpPr>
          <p:nvPr/>
        </p:nvCxnSpPr>
        <p:spPr>
          <a:xfrm rot="10800000" flipV="1">
            <a:off x="1574646" y="2492420"/>
            <a:ext cx="12700" cy="838200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3EE342E-CD15-45F0-B183-283210D50175}"/>
              </a:ext>
            </a:extLst>
          </p:cNvPr>
          <p:cNvGrpSpPr/>
          <p:nvPr/>
        </p:nvGrpSpPr>
        <p:grpSpPr>
          <a:xfrm>
            <a:off x="664170" y="104774"/>
            <a:ext cx="437495" cy="523220"/>
            <a:chOff x="664170" y="85724"/>
            <a:chExt cx="437495" cy="523220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6BCC9FE-1A03-4B0E-944D-07B3C7AC0AAA}"/>
                </a:ext>
              </a:extLst>
            </p:cNvPr>
            <p:cNvSpPr/>
            <p:nvPr/>
          </p:nvSpPr>
          <p:spPr>
            <a:xfrm>
              <a:off x="664170" y="147637"/>
              <a:ext cx="437495" cy="437495"/>
            </a:xfrm>
            <a:prstGeom prst="ellipse">
              <a:avLst/>
            </a:prstGeom>
            <a:solidFill>
              <a:srgbClr val="C5A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95C3897-FEF4-4E80-915B-DCD70FD10573}"/>
                </a:ext>
              </a:extLst>
            </p:cNvPr>
            <p:cNvSpPr/>
            <p:nvPr/>
          </p:nvSpPr>
          <p:spPr>
            <a:xfrm>
              <a:off x="685937" y="85724"/>
              <a:ext cx="3802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kern="0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3</a:t>
              </a:r>
              <a:endPara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FF18EBC-97C1-4DA1-9746-EC01B1C7855D}"/>
              </a:ext>
            </a:extLst>
          </p:cNvPr>
          <p:cNvSpPr txBox="1"/>
          <p:nvPr/>
        </p:nvSpPr>
        <p:spPr>
          <a:xfrm>
            <a:off x="1101665" y="104775"/>
            <a:ext cx="3399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+mn-ea"/>
              </a:rPr>
              <a:t> MIT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APP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INVENTOR</a:t>
            </a:r>
          </a:p>
        </p:txBody>
      </p:sp>
    </p:spTree>
    <p:extLst>
      <p:ext uri="{BB962C8B-B14F-4D97-AF65-F5344CB8AC3E}">
        <p14:creationId xmlns:p14="http://schemas.microsoft.com/office/powerpoint/2010/main" val="6841102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6C52E3-50E8-4555-95D9-873EA183AD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82"/>
          <a:stretch/>
        </p:blipFill>
        <p:spPr>
          <a:xfrm>
            <a:off x="1500578" y="1008000"/>
            <a:ext cx="9190843" cy="43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02E342-98B9-40C4-80F6-F516492418A5}"/>
              </a:ext>
            </a:extLst>
          </p:cNvPr>
          <p:cNvSpPr txBox="1"/>
          <p:nvPr/>
        </p:nvSpPr>
        <p:spPr>
          <a:xfrm>
            <a:off x="1472583" y="5468307"/>
            <a:ext cx="917512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14"/>
            </a:pPr>
            <a:r>
              <a:rPr lang="ko-KR" altLang="en-US" dirty="0"/>
              <a:t> </a:t>
            </a:r>
            <a:r>
              <a:rPr lang="en-US" altLang="ko-KR" dirty="0" err="1"/>
              <a:t>connecivity</a:t>
            </a:r>
            <a:r>
              <a:rPr lang="en-US" altLang="ko-KR" dirty="0"/>
              <a:t> (Bluetooth client) add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4F4DEE-6135-4B4C-A5B8-D7D15804DF8F}"/>
              </a:ext>
            </a:extLst>
          </p:cNvPr>
          <p:cNvSpPr/>
          <p:nvPr/>
        </p:nvSpPr>
        <p:spPr>
          <a:xfrm>
            <a:off x="1574646" y="2946478"/>
            <a:ext cx="1378104" cy="225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9CFA8BF7-0616-4A85-8A70-E916F9BAA7E0}"/>
              </a:ext>
            </a:extLst>
          </p:cNvPr>
          <p:cNvCxnSpPr>
            <a:cxnSpLocks/>
            <a:stCxn id="9" idx="1"/>
            <a:endCxn id="11" idx="1"/>
          </p:cNvCxnSpPr>
          <p:nvPr/>
        </p:nvCxnSpPr>
        <p:spPr>
          <a:xfrm rot="10800000" flipV="1">
            <a:off x="1574646" y="3059146"/>
            <a:ext cx="12700" cy="435595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68B5FE-02BB-4B1B-9F71-B4A2F046CFBB}"/>
              </a:ext>
            </a:extLst>
          </p:cNvPr>
          <p:cNvSpPr/>
          <p:nvPr/>
        </p:nvSpPr>
        <p:spPr>
          <a:xfrm>
            <a:off x="1574646" y="3382073"/>
            <a:ext cx="1378104" cy="225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7C2B55AF-5A4B-4484-8C28-F8DA2D704848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952750" y="3494742"/>
            <a:ext cx="1454090" cy="32292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2F2843E-26F8-4B6A-8931-DCF3AFD35A2D}"/>
              </a:ext>
            </a:extLst>
          </p:cNvPr>
          <p:cNvGrpSpPr/>
          <p:nvPr/>
        </p:nvGrpSpPr>
        <p:grpSpPr>
          <a:xfrm>
            <a:off x="664170" y="104774"/>
            <a:ext cx="437495" cy="523220"/>
            <a:chOff x="664170" y="85724"/>
            <a:chExt cx="437495" cy="523220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7428F1C-C6F9-4F41-A792-2CB25E645D1E}"/>
                </a:ext>
              </a:extLst>
            </p:cNvPr>
            <p:cNvSpPr/>
            <p:nvPr/>
          </p:nvSpPr>
          <p:spPr>
            <a:xfrm>
              <a:off x="664170" y="147637"/>
              <a:ext cx="437495" cy="437495"/>
            </a:xfrm>
            <a:prstGeom prst="ellipse">
              <a:avLst/>
            </a:prstGeom>
            <a:solidFill>
              <a:srgbClr val="C5A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1BADC24-A4D6-4F28-ADD3-413E3F321329}"/>
                </a:ext>
              </a:extLst>
            </p:cNvPr>
            <p:cNvSpPr/>
            <p:nvPr/>
          </p:nvSpPr>
          <p:spPr>
            <a:xfrm>
              <a:off x="685937" y="85724"/>
              <a:ext cx="3802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kern="0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3</a:t>
              </a:r>
              <a:endPara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F027F2C-CAD4-4F74-BDEF-96F65945BDFB}"/>
              </a:ext>
            </a:extLst>
          </p:cNvPr>
          <p:cNvSpPr txBox="1"/>
          <p:nvPr/>
        </p:nvSpPr>
        <p:spPr>
          <a:xfrm>
            <a:off x="1101665" y="104775"/>
            <a:ext cx="3399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+mn-ea"/>
              </a:rPr>
              <a:t> MIT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APP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INVENTOR</a:t>
            </a:r>
          </a:p>
        </p:txBody>
      </p:sp>
    </p:spTree>
    <p:extLst>
      <p:ext uri="{BB962C8B-B14F-4D97-AF65-F5344CB8AC3E}">
        <p14:creationId xmlns:p14="http://schemas.microsoft.com/office/powerpoint/2010/main" val="22508551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638A868-E315-44AC-96A9-7600958E5C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75"/>
          <a:stretch/>
        </p:blipFill>
        <p:spPr>
          <a:xfrm>
            <a:off x="1479883" y="1008000"/>
            <a:ext cx="9232234" cy="43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61238E-8D91-4590-ABF1-A1066AC9AF6C}"/>
              </a:ext>
            </a:extLst>
          </p:cNvPr>
          <p:cNvSpPr txBox="1"/>
          <p:nvPr/>
        </p:nvSpPr>
        <p:spPr>
          <a:xfrm>
            <a:off x="1472583" y="5468307"/>
            <a:ext cx="917512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15"/>
            </a:pPr>
            <a:r>
              <a:rPr lang="en-US" altLang="ko-KR" dirty="0"/>
              <a:t> select blocks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7FFE3B9-2305-4683-9291-3D9CA52E9CC4}"/>
              </a:ext>
            </a:extLst>
          </p:cNvPr>
          <p:cNvSpPr/>
          <p:nvPr/>
        </p:nvSpPr>
        <p:spPr>
          <a:xfrm>
            <a:off x="10277653" y="1038956"/>
            <a:ext cx="321291" cy="225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674C140-6F42-4229-8A4E-38382705F308}"/>
              </a:ext>
            </a:extLst>
          </p:cNvPr>
          <p:cNvGrpSpPr/>
          <p:nvPr/>
        </p:nvGrpSpPr>
        <p:grpSpPr>
          <a:xfrm>
            <a:off x="664170" y="104774"/>
            <a:ext cx="437495" cy="523220"/>
            <a:chOff x="664170" y="85724"/>
            <a:chExt cx="437495" cy="52322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681B56B-7A38-45D8-AAE2-087D42C2C5A1}"/>
                </a:ext>
              </a:extLst>
            </p:cNvPr>
            <p:cNvSpPr/>
            <p:nvPr/>
          </p:nvSpPr>
          <p:spPr>
            <a:xfrm>
              <a:off x="664170" y="147637"/>
              <a:ext cx="437495" cy="437495"/>
            </a:xfrm>
            <a:prstGeom prst="ellipse">
              <a:avLst/>
            </a:prstGeom>
            <a:solidFill>
              <a:srgbClr val="C5A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AD2241E-D451-40AF-8497-A195B7769150}"/>
                </a:ext>
              </a:extLst>
            </p:cNvPr>
            <p:cNvSpPr/>
            <p:nvPr/>
          </p:nvSpPr>
          <p:spPr>
            <a:xfrm>
              <a:off x="685937" y="85724"/>
              <a:ext cx="3802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kern="0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3</a:t>
              </a:r>
              <a:endPara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4E8F90B-06BA-4D6B-AB70-529777893892}"/>
              </a:ext>
            </a:extLst>
          </p:cNvPr>
          <p:cNvSpPr txBox="1"/>
          <p:nvPr/>
        </p:nvSpPr>
        <p:spPr>
          <a:xfrm>
            <a:off x="1101665" y="104775"/>
            <a:ext cx="3399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+mn-ea"/>
              </a:rPr>
              <a:t> MIT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APP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INVENTOR</a:t>
            </a:r>
          </a:p>
        </p:txBody>
      </p:sp>
    </p:spTree>
    <p:extLst>
      <p:ext uri="{BB962C8B-B14F-4D97-AF65-F5344CB8AC3E}">
        <p14:creationId xmlns:p14="http://schemas.microsoft.com/office/powerpoint/2010/main" val="2568449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664170" y="104774"/>
            <a:ext cx="437495" cy="523220"/>
            <a:chOff x="664170" y="85724"/>
            <a:chExt cx="437495" cy="523220"/>
          </a:xfrm>
        </p:grpSpPr>
        <p:sp>
          <p:nvSpPr>
            <p:cNvPr id="25" name="타원 24"/>
            <p:cNvSpPr/>
            <p:nvPr/>
          </p:nvSpPr>
          <p:spPr>
            <a:xfrm>
              <a:off x="664170" y="147637"/>
              <a:ext cx="437495" cy="437495"/>
            </a:xfrm>
            <a:prstGeom prst="ellipse">
              <a:avLst/>
            </a:prstGeom>
            <a:solidFill>
              <a:srgbClr val="C5A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85937" y="85724"/>
              <a:ext cx="3802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kern="0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3</a:t>
              </a:r>
              <a:endPara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405ED3A-0648-4DBC-AD07-BCC345E09211}"/>
              </a:ext>
            </a:extLst>
          </p:cNvPr>
          <p:cNvSpPr txBox="1"/>
          <p:nvPr/>
        </p:nvSpPr>
        <p:spPr>
          <a:xfrm>
            <a:off x="1101665" y="104775"/>
            <a:ext cx="9483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+mn-ea"/>
              </a:rPr>
              <a:t>Microcontroller – ATmega328(</a:t>
            </a:r>
            <a:r>
              <a:rPr lang="en-US" altLang="ko-KR" sz="2000" b="1" spc="-150" dirty="0">
                <a:latin typeface="+mn-ea"/>
              </a:rPr>
              <a:t>28 pin MLF(Micro </a:t>
            </a:r>
            <a:r>
              <a:rPr lang="en-US" altLang="ko-KR" sz="2000" b="1" spc="-150" dirty="0" err="1">
                <a:latin typeface="+mn-ea"/>
              </a:rPr>
              <a:t>LeadFrame</a:t>
            </a:r>
            <a:r>
              <a:rPr lang="en-US" altLang="ko-KR" sz="2000" b="1" spc="-150" dirty="0">
                <a:latin typeface="+mn-ea"/>
              </a:rPr>
              <a:t>)</a:t>
            </a:r>
            <a:r>
              <a:rPr lang="en-US" altLang="ko-KR" sz="2800" b="1" spc="-150" dirty="0">
                <a:latin typeface="+mn-ea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5BEEFD-B9A3-451F-A6CE-9C1E24B21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95" y="824948"/>
            <a:ext cx="5818784" cy="59282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41F8AF-0E78-4064-860F-56774B588E80}"/>
              </a:ext>
            </a:extLst>
          </p:cNvPr>
          <p:cNvSpPr txBox="1"/>
          <p:nvPr/>
        </p:nvSpPr>
        <p:spPr>
          <a:xfrm>
            <a:off x="6169838" y="848761"/>
            <a:ext cx="5514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Features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B4316C-5010-437F-A452-8A51F6255EB5}"/>
              </a:ext>
            </a:extLst>
          </p:cNvPr>
          <p:cNvSpPr txBox="1"/>
          <p:nvPr/>
        </p:nvSpPr>
        <p:spPr>
          <a:xfrm>
            <a:off x="6206784" y="1214166"/>
            <a:ext cx="6077583" cy="5545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High performance, Low power </a:t>
            </a:r>
            <a:r>
              <a:rPr lang="en-US" altLang="ko-KR" sz="1400" i="0" u="none" strike="noStrike" baseline="0" dirty="0">
                <a:latin typeface="Arial" panose="020B0604020202020204" pitchFamily="34" charset="0"/>
              </a:rPr>
              <a:t>AVR® 8-Bit Microcontroller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Arial" panose="020B0604020202020204" pitchFamily="34" charset="0"/>
              </a:rPr>
              <a:t>Advanced RICS Architecture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Arial" panose="020B0604020202020204" pitchFamily="34" charset="0"/>
              </a:rPr>
              <a:t>High Endurance Non-volatile Memory Segments</a:t>
            </a:r>
          </a:p>
          <a:p>
            <a:pPr marL="534988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Arial" panose="020B0604020202020204" pitchFamily="34" charset="0"/>
              </a:rPr>
              <a:t>32K Bytes of In-system self-programmable Flash program memory</a:t>
            </a:r>
          </a:p>
          <a:p>
            <a:pPr marL="534988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Arial" panose="020B0604020202020204" pitchFamily="34" charset="0"/>
              </a:rPr>
              <a:t>1K Bytes EEPROM</a:t>
            </a:r>
          </a:p>
          <a:p>
            <a:pPr marL="534988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Arial" panose="020B0604020202020204" pitchFamily="34" charset="0"/>
              </a:rPr>
              <a:t>2K Bytes Internal SRAM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Arial" panose="020B0604020202020204" pitchFamily="34" charset="0"/>
              </a:rPr>
              <a:t>Peripheral Features</a:t>
            </a:r>
          </a:p>
          <a:p>
            <a:pPr marL="534988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Arial" panose="020B0604020202020204" pitchFamily="34" charset="0"/>
              </a:rPr>
              <a:t>6 PWM channels</a:t>
            </a:r>
          </a:p>
          <a:p>
            <a:pPr marL="534988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Arial" panose="020B0604020202020204" pitchFamily="34" charset="0"/>
              </a:rPr>
              <a:t>6-channel 10-bit ADC</a:t>
            </a:r>
          </a:p>
          <a:p>
            <a:pPr marL="534988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Arial" panose="020B0604020202020204" pitchFamily="34" charset="0"/>
              </a:rPr>
              <a:t>Programmable Serial UART</a:t>
            </a:r>
          </a:p>
          <a:p>
            <a:pPr marL="534988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Arial" panose="020B0604020202020204" pitchFamily="34" charset="0"/>
              </a:rPr>
              <a:t>Master/Slave SPI Serial Interface</a:t>
            </a:r>
          </a:p>
          <a:p>
            <a:pPr marL="534988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Arial" panose="020B0604020202020204" pitchFamily="34" charset="0"/>
              </a:rPr>
              <a:t>Byte-oriented 2-wire Serial Interface(I2C)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Arial" panose="020B0604020202020204" pitchFamily="34" charset="0"/>
              </a:rPr>
              <a:t>I/O and Packages</a:t>
            </a:r>
          </a:p>
          <a:p>
            <a:pPr marL="534988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Arial" panose="020B0604020202020204" pitchFamily="34" charset="0"/>
              </a:rPr>
              <a:t>23 Programmable I/O Lines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Arial" panose="020B0604020202020204" pitchFamily="34" charset="0"/>
              </a:rPr>
              <a:t>Operating Voltage</a:t>
            </a:r>
          </a:p>
          <a:p>
            <a:pPr marL="534988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Arial" panose="020B0604020202020204" pitchFamily="34" charset="0"/>
              </a:rPr>
              <a:t>1.8V~5.5V for ATmega328P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Arial" panose="020B0604020202020204" pitchFamily="34" charset="0"/>
              </a:rPr>
              <a:t>Temperature Range: </a:t>
            </a:r>
            <a:r>
              <a:rPr lang="en-US" altLang="ko-KR" sz="1400" i="0" u="none" strike="noStrike" baseline="0" dirty="0">
                <a:latin typeface="Arial" panose="020B0604020202020204" pitchFamily="34" charset="0"/>
              </a:rPr>
              <a:t>-40</a:t>
            </a:r>
            <a:r>
              <a:rPr lang="en-US" altLang="ko-KR" sz="1400" i="0" u="none" strike="noStrike" baseline="0" dirty="0">
                <a:latin typeface="SymbolMT"/>
              </a:rPr>
              <a:t>°</a:t>
            </a:r>
            <a:r>
              <a:rPr lang="en-US" altLang="ko-KR" sz="1400" i="0" u="none" strike="noStrike" baseline="0" dirty="0">
                <a:latin typeface="Arial" panose="020B0604020202020204" pitchFamily="34" charset="0"/>
              </a:rPr>
              <a:t>C to 85</a:t>
            </a:r>
            <a:r>
              <a:rPr lang="en-US" altLang="ko-KR" sz="1400" i="0" u="none" strike="noStrike" baseline="0" dirty="0">
                <a:latin typeface="SymbolMT"/>
              </a:rPr>
              <a:t>°</a:t>
            </a:r>
            <a:r>
              <a:rPr lang="en-US" altLang="ko-KR" sz="1400" i="0" u="none" strike="noStrike" baseline="0" dirty="0">
                <a:latin typeface="Arial" panose="020B0604020202020204" pitchFamily="34" charset="0"/>
              </a:rPr>
              <a:t>C</a:t>
            </a:r>
            <a:endParaRPr lang="en-US" altLang="ko-KR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0341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D61238E-8D91-4590-ABF1-A1066AC9AF6C}"/>
              </a:ext>
            </a:extLst>
          </p:cNvPr>
          <p:cNvSpPr txBox="1"/>
          <p:nvPr/>
        </p:nvSpPr>
        <p:spPr>
          <a:xfrm>
            <a:off x="1472583" y="5468307"/>
            <a:ext cx="917512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16"/>
            </a:pPr>
            <a:r>
              <a:rPr lang="en-US" altLang="ko-KR" dirty="0"/>
              <a:t> </a:t>
            </a:r>
            <a:r>
              <a:rPr lang="en-US" altLang="ko-KR" dirty="0" err="1"/>
              <a:t>bulit</a:t>
            </a:r>
            <a:r>
              <a:rPr lang="en-US" altLang="ko-KR" dirty="0"/>
              <a:t>-in</a:t>
            </a:r>
            <a:r>
              <a:rPr lang="ko-KR" altLang="en-US" dirty="0"/>
              <a:t> </a:t>
            </a:r>
            <a:r>
              <a:rPr lang="en-US" altLang="ko-KR" dirty="0"/>
              <a:t>(variables) -&gt; </a:t>
            </a:r>
            <a:r>
              <a:rPr lang="en-US" altLang="ko-KR" dirty="0" err="1">
                <a:solidFill>
                  <a:schemeClr val="bg1"/>
                </a:solidFill>
                <a:highlight>
                  <a:srgbClr val="D05F2D"/>
                </a:highlight>
              </a:rPr>
              <a:t>nitialize</a:t>
            </a:r>
            <a:r>
              <a:rPr lang="en-US" altLang="ko-KR" dirty="0">
                <a:solidFill>
                  <a:schemeClr val="bg1"/>
                </a:solidFill>
                <a:highlight>
                  <a:srgbClr val="D05F2D"/>
                </a:highlight>
              </a:rPr>
              <a:t> global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16"/>
            </a:pPr>
            <a:r>
              <a:rPr lang="ko-KR" altLang="en-US" dirty="0"/>
              <a:t> </a:t>
            </a:r>
            <a:r>
              <a:rPr lang="en-US" altLang="ko-KR" dirty="0" err="1"/>
              <a:t>bulit</a:t>
            </a:r>
            <a:r>
              <a:rPr lang="en-US" altLang="ko-KR" dirty="0"/>
              <a:t>-in</a:t>
            </a:r>
            <a:r>
              <a:rPr lang="ko-KR" altLang="en-US" dirty="0"/>
              <a:t> </a:t>
            </a:r>
            <a:r>
              <a:rPr lang="en-US" altLang="ko-KR" dirty="0"/>
              <a:t>(math)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en-US" altLang="ko-KR" dirty="0">
                <a:solidFill>
                  <a:schemeClr val="bg1"/>
                </a:solidFill>
                <a:highlight>
                  <a:srgbClr val="3F71B5"/>
                </a:highlight>
              </a:rPr>
              <a:t>0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F2B6D5-9E23-4132-A93C-B37C26C2B6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81"/>
          <a:stretch/>
        </p:blipFill>
        <p:spPr>
          <a:xfrm>
            <a:off x="1126317" y="1008000"/>
            <a:ext cx="9939365" cy="4320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22DB92-E7B9-4106-B808-ABB4EC88B6AD}"/>
              </a:ext>
            </a:extLst>
          </p:cNvPr>
          <p:cNvSpPr/>
          <p:nvPr/>
        </p:nvSpPr>
        <p:spPr>
          <a:xfrm>
            <a:off x="1199996" y="1501853"/>
            <a:ext cx="1378104" cy="225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DBE207D8-3401-486A-80BF-7DF35A8E9D99}"/>
              </a:ext>
            </a:extLst>
          </p:cNvPr>
          <p:cNvCxnSpPr>
            <a:cxnSpLocks/>
            <a:stCxn id="14" idx="1"/>
            <a:endCxn id="16" idx="1"/>
          </p:cNvCxnSpPr>
          <p:nvPr/>
        </p:nvCxnSpPr>
        <p:spPr>
          <a:xfrm rot="10800000" flipH="1" flipV="1">
            <a:off x="1199995" y="1614522"/>
            <a:ext cx="272587" cy="527046"/>
          </a:xfrm>
          <a:prstGeom prst="bentConnector3">
            <a:avLst>
              <a:gd name="adj1" fmla="val -8386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71D2F7F-AF8F-4AD3-B1D4-A905B6BDBAC0}"/>
              </a:ext>
            </a:extLst>
          </p:cNvPr>
          <p:cNvSpPr/>
          <p:nvPr/>
        </p:nvSpPr>
        <p:spPr>
          <a:xfrm>
            <a:off x="1472583" y="2028899"/>
            <a:ext cx="429239" cy="225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C53BBA84-1C6A-4592-87D6-524C15D8EA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901822" y="2141568"/>
            <a:ext cx="3822703" cy="244751"/>
          </a:xfrm>
          <a:prstGeom prst="bentConnector3">
            <a:avLst>
              <a:gd name="adj1" fmla="val 10002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410E1A6-67C6-4B65-BFE0-E7C13DB65277}"/>
              </a:ext>
            </a:extLst>
          </p:cNvPr>
          <p:cNvSpPr/>
          <p:nvPr/>
        </p:nvSpPr>
        <p:spPr>
          <a:xfrm>
            <a:off x="1472583" y="2913365"/>
            <a:ext cx="429239" cy="225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95CD005C-30F1-4ABD-A008-E6BB567D9167}"/>
              </a:ext>
            </a:extLst>
          </p:cNvPr>
          <p:cNvCxnSpPr>
            <a:cxnSpLocks/>
            <a:stCxn id="14" idx="1"/>
            <a:endCxn id="19" idx="1"/>
          </p:cNvCxnSpPr>
          <p:nvPr/>
        </p:nvCxnSpPr>
        <p:spPr>
          <a:xfrm rot="10800000" flipH="1" flipV="1">
            <a:off x="1199995" y="1614522"/>
            <a:ext cx="272587" cy="1411512"/>
          </a:xfrm>
          <a:prstGeom prst="bentConnector3">
            <a:avLst>
              <a:gd name="adj1" fmla="val -8386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8D60703F-BB19-464B-9466-B8C74C51A1CF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1901822" y="2498988"/>
            <a:ext cx="1870078" cy="52704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7A1F22-B2EE-4FFC-B260-1665D8FB5580}"/>
              </a:ext>
            </a:extLst>
          </p:cNvPr>
          <p:cNvGrpSpPr/>
          <p:nvPr/>
        </p:nvGrpSpPr>
        <p:grpSpPr>
          <a:xfrm>
            <a:off x="664170" y="104774"/>
            <a:ext cx="437495" cy="523220"/>
            <a:chOff x="664170" y="85724"/>
            <a:chExt cx="437495" cy="523220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27BDCB5C-0432-4B7C-8C65-2F83EE9D1748}"/>
                </a:ext>
              </a:extLst>
            </p:cNvPr>
            <p:cNvSpPr/>
            <p:nvPr/>
          </p:nvSpPr>
          <p:spPr>
            <a:xfrm>
              <a:off x="664170" y="147637"/>
              <a:ext cx="437495" cy="437495"/>
            </a:xfrm>
            <a:prstGeom prst="ellipse">
              <a:avLst/>
            </a:prstGeom>
            <a:solidFill>
              <a:srgbClr val="C5A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1A22515-1AFB-43CA-895B-3F0D26D927AC}"/>
                </a:ext>
              </a:extLst>
            </p:cNvPr>
            <p:cNvSpPr/>
            <p:nvPr/>
          </p:nvSpPr>
          <p:spPr>
            <a:xfrm>
              <a:off x="685937" y="85724"/>
              <a:ext cx="3802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kern="0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3</a:t>
              </a:r>
              <a:endPara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5A5D044-CDE8-4005-A5D9-BEE9D0CFD38B}"/>
              </a:ext>
            </a:extLst>
          </p:cNvPr>
          <p:cNvSpPr txBox="1"/>
          <p:nvPr/>
        </p:nvSpPr>
        <p:spPr>
          <a:xfrm>
            <a:off x="1101665" y="104775"/>
            <a:ext cx="3399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+mn-ea"/>
              </a:rPr>
              <a:t> MIT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APP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INVENTOR</a:t>
            </a:r>
          </a:p>
        </p:txBody>
      </p:sp>
    </p:spTree>
    <p:extLst>
      <p:ext uri="{BB962C8B-B14F-4D97-AF65-F5344CB8AC3E}">
        <p14:creationId xmlns:p14="http://schemas.microsoft.com/office/powerpoint/2010/main" val="37144158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40AAC353-3135-44F0-87EE-866C90A856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82"/>
          <a:stretch/>
        </p:blipFill>
        <p:spPr>
          <a:xfrm>
            <a:off x="1458232" y="1008000"/>
            <a:ext cx="9275535" cy="43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61238E-8D91-4590-ABF1-A1066AC9AF6C}"/>
              </a:ext>
            </a:extLst>
          </p:cNvPr>
          <p:cNvSpPr txBox="1"/>
          <p:nvPr/>
        </p:nvSpPr>
        <p:spPr>
          <a:xfrm>
            <a:off x="1472583" y="5468307"/>
            <a:ext cx="917512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18"/>
            </a:pPr>
            <a:r>
              <a:rPr lang="en-US" altLang="ko-KR" dirty="0"/>
              <a:t> list</a:t>
            </a:r>
            <a:r>
              <a:rPr lang="ko-KR" altLang="en-US" dirty="0"/>
              <a:t> </a:t>
            </a:r>
            <a:r>
              <a:rPr lang="en-US" altLang="ko-KR" dirty="0"/>
              <a:t>picker</a:t>
            </a:r>
            <a:r>
              <a:rPr lang="ko-KR" altLang="en-US" dirty="0"/>
              <a:t> </a:t>
            </a:r>
            <a:r>
              <a:rPr lang="en-US" altLang="ko-KR" dirty="0"/>
              <a:t>1 -&gt; </a:t>
            </a:r>
            <a:r>
              <a:rPr lang="en-US" altLang="ko-KR" dirty="0">
                <a:solidFill>
                  <a:schemeClr val="bg1"/>
                </a:solidFill>
                <a:highlight>
                  <a:srgbClr val="B18E35"/>
                </a:highlight>
              </a:rPr>
              <a:t>when</a:t>
            </a:r>
            <a:r>
              <a:rPr lang="ko-KR" altLang="en-US" dirty="0">
                <a:solidFill>
                  <a:schemeClr val="bg1"/>
                </a:solidFill>
                <a:highlight>
                  <a:srgbClr val="B18E35"/>
                </a:highlight>
              </a:rPr>
              <a:t> </a:t>
            </a:r>
            <a:r>
              <a:rPr lang="en-US" altLang="ko-KR" dirty="0">
                <a:solidFill>
                  <a:schemeClr val="bg1"/>
                </a:solidFill>
                <a:highlight>
                  <a:srgbClr val="B18E35"/>
                </a:highlight>
              </a:rPr>
              <a:t>list picker 1 </a:t>
            </a:r>
            <a:r>
              <a:rPr lang="en-US" altLang="ko-KR" dirty="0" err="1">
                <a:solidFill>
                  <a:schemeClr val="bg1"/>
                </a:solidFill>
                <a:highlight>
                  <a:srgbClr val="B18E35"/>
                </a:highlight>
              </a:rPr>
              <a:t>beforepicking</a:t>
            </a:r>
            <a:r>
              <a:rPr lang="en-US" altLang="ko-KR" dirty="0">
                <a:solidFill>
                  <a:schemeClr val="bg1"/>
                </a:solidFill>
                <a:highlight>
                  <a:srgbClr val="B18E35"/>
                </a:highlight>
              </a:rPr>
              <a:t>/</a:t>
            </a:r>
            <a:r>
              <a:rPr lang="en-US" altLang="ko-KR" dirty="0" err="1">
                <a:solidFill>
                  <a:schemeClr val="bg1"/>
                </a:solidFill>
                <a:highlight>
                  <a:srgbClr val="B18E35"/>
                </a:highlight>
              </a:rPr>
              <a:t>afterpicking</a:t>
            </a:r>
            <a:r>
              <a:rPr lang="ko-KR" altLang="en-US" dirty="0">
                <a:solidFill>
                  <a:schemeClr val="bg1"/>
                </a:solidFill>
                <a:highlight>
                  <a:srgbClr val="B18E35"/>
                </a:highlight>
              </a:rPr>
              <a:t> </a:t>
            </a:r>
            <a:r>
              <a:rPr lang="en-US" altLang="ko-KR" dirty="0">
                <a:solidFill>
                  <a:schemeClr val="bg1"/>
                </a:solidFill>
                <a:highlight>
                  <a:srgbClr val="B18E35"/>
                </a:highlight>
              </a:rPr>
              <a:t>do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E34144-B435-4DE5-B724-DE21F7A30890}"/>
              </a:ext>
            </a:extLst>
          </p:cNvPr>
          <p:cNvSpPr/>
          <p:nvPr/>
        </p:nvSpPr>
        <p:spPr>
          <a:xfrm>
            <a:off x="1876425" y="2791171"/>
            <a:ext cx="711994" cy="225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3E8B893E-FE0F-4967-9327-6EB4F82D3A3D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588419" y="2903840"/>
            <a:ext cx="1683544" cy="93765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B1C96CD-C701-410E-8EF5-1B783522917E}"/>
              </a:ext>
            </a:extLst>
          </p:cNvPr>
          <p:cNvGrpSpPr/>
          <p:nvPr/>
        </p:nvGrpSpPr>
        <p:grpSpPr>
          <a:xfrm>
            <a:off x="664170" y="104774"/>
            <a:ext cx="437495" cy="523220"/>
            <a:chOff x="664170" y="85724"/>
            <a:chExt cx="437495" cy="523220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EF7AB06-489A-438D-B25C-AAADB6A140D9}"/>
                </a:ext>
              </a:extLst>
            </p:cNvPr>
            <p:cNvSpPr/>
            <p:nvPr/>
          </p:nvSpPr>
          <p:spPr>
            <a:xfrm>
              <a:off x="664170" y="147637"/>
              <a:ext cx="437495" cy="437495"/>
            </a:xfrm>
            <a:prstGeom prst="ellipse">
              <a:avLst/>
            </a:prstGeom>
            <a:solidFill>
              <a:srgbClr val="C5A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64883D6-C759-4457-8AFF-02F76F4B430C}"/>
                </a:ext>
              </a:extLst>
            </p:cNvPr>
            <p:cNvSpPr/>
            <p:nvPr/>
          </p:nvSpPr>
          <p:spPr>
            <a:xfrm>
              <a:off x="685937" y="85724"/>
              <a:ext cx="3802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kern="0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3</a:t>
              </a:r>
              <a:endPara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8541953-63D3-42D4-958D-6BCBE7FA5D03}"/>
              </a:ext>
            </a:extLst>
          </p:cNvPr>
          <p:cNvSpPr txBox="1"/>
          <p:nvPr/>
        </p:nvSpPr>
        <p:spPr>
          <a:xfrm>
            <a:off x="1101665" y="104775"/>
            <a:ext cx="3399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+mn-ea"/>
              </a:rPr>
              <a:t> MIT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APP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INVENTOR</a:t>
            </a:r>
          </a:p>
        </p:txBody>
      </p:sp>
    </p:spTree>
    <p:extLst>
      <p:ext uri="{BB962C8B-B14F-4D97-AF65-F5344CB8AC3E}">
        <p14:creationId xmlns:p14="http://schemas.microsoft.com/office/powerpoint/2010/main" val="37639151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D61238E-8D91-4590-ABF1-A1066AC9AF6C}"/>
              </a:ext>
            </a:extLst>
          </p:cNvPr>
          <p:cNvSpPr txBox="1"/>
          <p:nvPr/>
        </p:nvSpPr>
        <p:spPr>
          <a:xfrm>
            <a:off x="1472583" y="5468307"/>
            <a:ext cx="917512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19"/>
            </a:pPr>
            <a:r>
              <a:rPr lang="en-US" altLang="ko-KR" dirty="0"/>
              <a:t> list picker 1 -&gt; </a:t>
            </a:r>
            <a:r>
              <a:rPr lang="en-US" altLang="ko-KR" dirty="0">
                <a:solidFill>
                  <a:schemeClr val="bg1"/>
                </a:solidFill>
                <a:highlight>
                  <a:srgbClr val="266643"/>
                </a:highlight>
              </a:rPr>
              <a:t>set</a:t>
            </a:r>
            <a:r>
              <a:rPr lang="ko-KR" altLang="en-US" dirty="0">
                <a:solidFill>
                  <a:schemeClr val="bg1"/>
                </a:solidFill>
                <a:highlight>
                  <a:srgbClr val="266643"/>
                </a:highlight>
              </a:rPr>
              <a:t> </a:t>
            </a:r>
            <a:r>
              <a:rPr lang="en-US" altLang="ko-KR" dirty="0">
                <a:solidFill>
                  <a:schemeClr val="bg1"/>
                </a:solidFill>
                <a:highlight>
                  <a:srgbClr val="266643"/>
                </a:highlight>
              </a:rPr>
              <a:t>list picker 1 elements</a:t>
            </a:r>
            <a:r>
              <a:rPr lang="ko-KR" altLang="en-US" dirty="0">
                <a:solidFill>
                  <a:schemeClr val="bg1"/>
                </a:solidFill>
                <a:highlight>
                  <a:srgbClr val="266643"/>
                </a:highlight>
              </a:rPr>
              <a:t> </a:t>
            </a:r>
            <a:r>
              <a:rPr lang="en-US" altLang="ko-KR" dirty="0">
                <a:solidFill>
                  <a:schemeClr val="bg1"/>
                </a:solidFill>
                <a:highlight>
                  <a:srgbClr val="266643"/>
                </a:highlight>
              </a:rPr>
              <a:t>to/selection to</a:t>
            </a:r>
            <a:r>
              <a:rPr lang="ko-KR" altLang="en-US" dirty="0">
                <a:solidFill>
                  <a:schemeClr val="bg1"/>
                </a:solidFill>
                <a:highlight>
                  <a:srgbClr val="266643"/>
                </a:highlight>
              </a:rPr>
              <a:t> </a:t>
            </a:r>
            <a:endParaRPr lang="en-US" altLang="ko-KR" dirty="0">
              <a:solidFill>
                <a:schemeClr val="bg1"/>
              </a:solidFill>
              <a:highlight>
                <a:srgbClr val="266643"/>
              </a:highligh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E74E51-9086-415E-9842-2FC25861CF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82"/>
          <a:stretch/>
        </p:blipFill>
        <p:spPr>
          <a:xfrm>
            <a:off x="1422376" y="1008000"/>
            <a:ext cx="9275535" cy="4320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1C3ABCC-463F-4824-A472-990D01E56763}"/>
              </a:ext>
            </a:extLst>
          </p:cNvPr>
          <p:cNvSpPr/>
          <p:nvPr/>
        </p:nvSpPr>
        <p:spPr>
          <a:xfrm>
            <a:off x="1838325" y="3454746"/>
            <a:ext cx="711994" cy="225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A7F758B9-F06D-408B-A0F2-68C0B3AF0A59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550319" y="3567415"/>
            <a:ext cx="1594961" cy="112669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B09D4BE-BD6A-4269-A7BF-0F63B20DBDF5}"/>
              </a:ext>
            </a:extLst>
          </p:cNvPr>
          <p:cNvGrpSpPr/>
          <p:nvPr/>
        </p:nvGrpSpPr>
        <p:grpSpPr>
          <a:xfrm>
            <a:off x="664170" y="104774"/>
            <a:ext cx="437495" cy="523220"/>
            <a:chOff x="664170" y="85724"/>
            <a:chExt cx="437495" cy="523220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3F44BE1-1408-43DB-9BF9-6C6962DDA15D}"/>
                </a:ext>
              </a:extLst>
            </p:cNvPr>
            <p:cNvSpPr/>
            <p:nvPr/>
          </p:nvSpPr>
          <p:spPr>
            <a:xfrm>
              <a:off x="664170" y="147637"/>
              <a:ext cx="437495" cy="437495"/>
            </a:xfrm>
            <a:prstGeom prst="ellipse">
              <a:avLst/>
            </a:prstGeom>
            <a:solidFill>
              <a:srgbClr val="C5A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2CC489C-C927-4A56-9BF3-EFB40C7506B0}"/>
                </a:ext>
              </a:extLst>
            </p:cNvPr>
            <p:cNvSpPr/>
            <p:nvPr/>
          </p:nvSpPr>
          <p:spPr>
            <a:xfrm>
              <a:off x="685937" y="85724"/>
              <a:ext cx="3802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kern="0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3</a:t>
              </a:r>
              <a:endPara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1B83F79-93DE-4910-B5D4-70BFB94574A5}"/>
              </a:ext>
            </a:extLst>
          </p:cNvPr>
          <p:cNvSpPr txBox="1"/>
          <p:nvPr/>
        </p:nvSpPr>
        <p:spPr>
          <a:xfrm>
            <a:off x="1101665" y="104775"/>
            <a:ext cx="3399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+mn-ea"/>
              </a:rPr>
              <a:t> MIT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APP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INVENTOR</a:t>
            </a:r>
          </a:p>
        </p:txBody>
      </p:sp>
    </p:spTree>
    <p:extLst>
      <p:ext uri="{BB962C8B-B14F-4D97-AF65-F5344CB8AC3E}">
        <p14:creationId xmlns:p14="http://schemas.microsoft.com/office/powerpoint/2010/main" val="31350575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D61238E-8D91-4590-ABF1-A1066AC9AF6C}"/>
              </a:ext>
            </a:extLst>
          </p:cNvPr>
          <p:cNvSpPr txBox="1"/>
          <p:nvPr/>
        </p:nvSpPr>
        <p:spPr>
          <a:xfrm>
            <a:off x="1472583" y="5468307"/>
            <a:ext cx="9175122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0"/>
            </a:pPr>
            <a:r>
              <a:rPr lang="en-US" altLang="ko-KR" dirty="0"/>
              <a:t> </a:t>
            </a:r>
            <a:r>
              <a:rPr lang="en-US" altLang="ko-KR" dirty="0" err="1"/>
              <a:t>bluetooth</a:t>
            </a:r>
            <a:r>
              <a:rPr lang="en-US" altLang="ko-KR" dirty="0"/>
              <a:t> client 1 -&gt; </a:t>
            </a:r>
            <a:r>
              <a:rPr lang="en-US" altLang="ko-KR" dirty="0" err="1">
                <a:solidFill>
                  <a:schemeClr val="bg1"/>
                </a:solidFill>
                <a:highlight>
                  <a:srgbClr val="439970"/>
                </a:highlight>
              </a:rPr>
              <a:t>bluetooth</a:t>
            </a:r>
            <a:r>
              <a:rPr lang="en-US" altLang="ko-KR" dirty="0">
                <a:solidFill>
                  <a:schemeClr val="bg1"/>
                </a:solidFill>
                <a:highlight>
                  <a:srgbClr val="439970"/>
                </a:highlight>
              </a:rPr>
              <a:t> client 1 </a:t>
            </a:r>
            <a:r>
              <a:rPr lang="en-US" altLang="ko-KR" dirty="0" err="1">
                <a:solidFill>
                  <a:schemeClr val="bg1"/>
                </a:solidFill>
                <a:highlight>
                  <a:srgbClr val="439970"/>
                </a:highlight>
              </a:rPr>
              <a:t>addresss</a:t>
            </a:r>
            <a:r>
              <a:rPr lang="ko-KR" altLang="en-US" dirty="0">
                <a:solidFill>
                  <a:schemeClr val="bg1"/>
                </a:solidFill>
                <a:highlight>
                  <a:srgbClr val="439970"/>
                </a:highlight>
              </a:rPr>
              <a:t> </a:t>
            </a:r>
            <a:r>
              <a:rPr lang="en-US" altLang="ko-KR" dirty="0">
                <a:solidFill>
                  <a:schemeClr val="bg1"/>
                </a:solidFill>
                <a:highlight>
                  <a:srgbClr val="439970"/>
                </a:highlight>
              </a:rPr>
              <a:t>and</a:t>
            </a:r>
            <a:r>
              <a:rPr lang="ko-KR" altLang="en-US" dirty="0">
                <a:solidFill>
                  <a:schemeClr val="bg1"/>
                </a:solidFill>
                <a:highlight>
                  <a:srgbClr val="439970"/>
                </a:highlight>
              </a:rPr>
              <a:t> </a:t>
            </a:r>
            <a:r>
              <a:rPr lang="en-US" altLang="ko-KR" dirty="0">
                <a:solidFill>
                  <a:schemeClr val="bg1"/>
                </a:solidFill>
                <a:highlight>
                  <a:srgbClr val="439970"/>
                </a:highlight>
              </a:rPr>
              <a:t>names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bg1"/>
                </a:solidFill>
                <a:highlight>
                  <a:srgbClr val="7C5385"/>
                </a:highlight>
              </a:rPr>
              <a:t>call</a:t>
            </a:r>
            <a:r>
              <a:rPr lang="ko-KR" altLang="en-US" dirty="0">
                <a:solidFill>
                  <a:schemeClr val="bg1"/>
                </a:solidFill>
                <a:highlight>
                  <a:srgbClr val="7C5385"/>
                </a:highlight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highlight>
                  <a:srgbClr val="7C5385"/>
                </a:highlight>
              </a:rPr>
              <a:t>bluetooth</a:t>
            </a:r>
            <a:r>
              <a:rPr lang="en-US" altLang="ko-KR" dirty="0">
                <a:solidFill>
                  <a:schemeClr val="bg1"/>
                </a:solidFill>
                <a:highlight>
                  <a:srgbClr val="7C5385"/>
                </a:highlight>
              </a:rPr>
              <a:t> client1 connect address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0"/>
            </a:pPr>
            <a:r>
              <a:rPr lang="ko-KR" altLang="en-US" dirty="0"/>
              <a:t> </a:t>
            </a:r>
            <a:r>
              <a:rPr lang="en-US" altLang="ko-KR" dirty="0"/>
              <a:t>list picker 1 -&gt; </a:t>
            </a:r>
            <a:r>
              <a:rPr lang="en-US" altLang="ko-KR" dirty="0">
                <a:solidFill>
                  <a:schemeClr val="bg1"/>
                </a:solidFill>
                <a:highlight>
                  <a:srgbClr val="439970"/>
                </a:highlight>
              </a:rPr>
              <a:t>list picker 1 selection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F808BC-52A0-4756-93A8-60AF90B7B1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55"/>
          <a:stretch/>
        </p:blipFill>
        <p:spPr>
          <a:xfrm>
            <a:off x="1423811" y="1008000"/>
            <a:ext cx="9272666" cy="4320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004FDDE-D1F7-408C-8CC7-A2C74769D2CB}"/>
              </a:ext>
            </a:extLst>
          </p:cNvPr>
          <p:cNvSpPr/>
          <p:nvPr/>
        </p:nvSpPr>
        <p:spPr>
          <a:xfrm>
            <a:off x="1838325" y="2791171"/>
            <a:ext cx="711994" cy="225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752BC413-5D2B-46C3-A9A5-53B3537626F3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654299" y="3429000"/>
            <a:ext cx="3405845" cy="779765"/>
          </a:xfrm>
          <a:prstGeom prst="bentConnector3">
            <a:avLst>
              <a:gd name="adj1" fmla="val 2217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8323C6-7A3F-405C-BB16-997E9AFBC5AB}"/>
              </a:ext>
            </a:extLst>
          </p:cNvPr>
          <p:cNvSpPr/>
          <p:nvPr/>
        </p:nvSpPr>
        <p:spPr>
          <a:xfrm>
            <a:off x="1768474" y="4096096"/>
            <a:ext cx="885825" cy="225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3B28FDBF-2806-41DC-AA51-998ECFBE13B0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654299" y="4019550"/>
            <a:ext cx="3683001" cy="189215"/>
          </a:xfrm>
          <a:prstGeom prst="bentConnector3">
            <a:avLst>
              <a:gd name="adj1" fmla="val 2064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48449C3-44AA-405C-8D16-1E3A17A01EE3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550319" y="2903840"/>
            <a:ext cx="6172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1A69BA5-59E7-4830-B5BB-9EDF8E6CBFF0}"/>
              </a:ext>
            </a:extLst>
          </p:cNvPr>
          <p:cNvCxnSpPr/>
          <p:nvPr/>
        </p:nvCxnSpPr>
        <p:spPr>
          <a:xfrm>
            <a:off x="8708231" y="2903840"/>
            <a:ext cx="0" cy="11157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5E06E64-9734-42A6-B659-30867141C1D0}"/>
              </a:ext>
            </a:extLst>
          </p:cNvPr>
          <p:cNvGrpSpPr/>
          <p:nvPr/>
        </p:nvGrpSpPr>
        <p:grpSpPr>
          <a:xfrm>
            <a:off x="664170" y="104774"/>
            <a:ext cx="437495" cy="523220"/>
            <a:chOff x="664170" y="85724"/>
            <a:chExt cx="437495" cy="523220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4D0B5959-8BCF-47A0-B1AF-6A86241DDE8B}"/>
                </a:ext>
              </a:extLst>
            </p:cNvPr>
            <p:cNvSpPr/>
            <p:nvPr/>
          </p:nvSpPr>
          <p:spPr>
            <a:xfrm>
              <a:off x="664170" y="147637"/>
              <a:ext cx="437495" cy="437495"/>
            </a:xfrm>
            <a:prstGeom prst="ellipse">
              <a:avLst/>
            </a:prstGeom>
            <a:solidFill>
              <a:srgbClr val="C5A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8D7797A-917F-4B53-8740-7393AFF924DA}"/>
                </a:ext>
              </a:extLst>
            </p:cNvPr>
            <p:cNvSpPr/>
            <p:nvPr/>
          </p:nvSpPr>
          <p:spPr>
            <a:xfrm>
              <a:off x="685937" y="85724"/>
              <a:ext cx="3802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kern="0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3</a:t>
              </a:r>
              <a:endPara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55AC1F5B-420A-4A80-9A5E-BEC20D3754E2}"/>
              </a:ext>
            </a:extLst>
          </p:cNvPr>
          <p:cNvSpPr txBox="1"/>
          <p:nvPr/>
        </p:nvSpPr>
        <p:spPr>
          <a:xfrm>
            <a:off x="1101665" y="104775"/>
            <a:ext cx="3399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+mn-ea"/>
              </a:rPr>
              <a:t> MIT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APP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INVENTOR</a:t>
            </a:r>
          </a:p>
        </p:txBody>
      </p:sp>
    </p:spTree>
    <p:extLst>
      <p:ext uri="{BB962C8B-B14F-4D97-AF65-F5344CB8AC3E}">
        <p14:creationId xmlns:p14="http://schemas.microsoft.com/office/powerpoint/2010/main" val="14761396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D61238E-8D91-4590-ABF1-A1066AC9AF6C}"/>
              </a:ext>
            </a:extLst>
          </p:cNvPr>
          <p:cNvSpPr txBox="1"/>
          <p:nvPr/>
        </p:nvSpPr>
        <p:spPr>
          <a:xfrm>
            <a:off x="1472583" y="5468307"/>
            <a:ext cx="917512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2"/>
            </a:pPr>
            <a:r>
              <a:rPr lang="en-US" altLang="ko-KR" dirty="0"/>
              <a:t> control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en-US" altLang="ko-KR" dirty="0">
                <a:solidFill>
                  <a:schemeClr val="bg1"/>
                </a:solidFill>
                <a:highlight>
                  <a:srgbClr val="B18E35"/>
                </a:highlight>
              </a:rPr>
              <a:t>if</a:t>
            </a:r>
            <a:r>
              <a:rPr lang="ko-KR" altLang="en-US" dirty="0">
                <a:solidFill>
                  <a:schemeClr val="bg1"/>
                </a:solidFill>
                <a:highlight>
                  <a:srgbClr val="B18E35"/>
                </a:highlight>
              </a:rPr>
              <a:t> </a:t>
            </a:r>
            <a:r>
              <a:rPr lang="en-US" altLang="ko-KR" dirty="0">
                <a:solidFill>
                  <a:schemeClr val="bg1"/>
                </a:solidFill>
                <a:highlight>
                  <a:srgbClr val="B18E35"/>
                </a:highlight>
              </a:rPr>
              <a:t>then</a:t>
            </a:r>
            <a:r>
              <a:rPr lang="ko-KR" altLang="en-US" dirty="0">
                <a:solidFill>
                  <a:schemeClr val="bg1"/>
                </a:solidFill>
                <a:highlight>
                  <a:srgbClr val="B18E35"/>
                </a:highlight>
              </a:rPr>
              <a:t> </a:t>
            </a:r>
            <a:r>
              <a:rPr lang="en-US" altLang="ko-KR" dirty="0">
                <a:solidFill>
                  <a:schemeClr val="bg1"/>
                </a:solidFill>
                <a:highlight>
                  <a:srgbClr val="B18E35"/>
                </a:highlight>
              </a:rPr>
              <a:t>else if then</a:t>
            </a:r>
            <a:r>
              <a:rPr lang="ko-KR" altLang="en-US" dirty="0">
                <a:solidFill>
                  <a:schemeClr val="bg1"/>
                </a:solidFill>
                <a:highlight>
                  <a:srgbClr val="B18E35"/>
                </a:highlight>
              </a:rPr>
              <a:t> </a:t>
            </a:r>
            <a:r>
              <a:rPr lang="en-US" altLang="ko-KR" dirty="0">
                <a:solidFill>
                  <a:schemeClr val="bg1"/>
                </a:solidFill>
                <a:highlight>
                  <a:srgbClr val="B18E35"/>
                </a:highlight>
              </a:rPr>
              <a:t>else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2"/>
            </a:pPr>
            <a:r>
              <a:rPr lang="en-US" altLang="ko-KR" dirty="0"/>
              <a:t> clock</a:t>
            </a:r>
            <a:r>
              <a:rPr lang="ko-KR" altLang="en-US" dirty="0"/>
              <a:t> </a:t>
            </a:r>
            <a:r>
              <a:rPr lang="en-US" altLang="ko-KR" dirty="0"/>
              <a:t>1 -&gt; </a:t>
            </a:r>
            <a:r>
              <a:rPr lang="en-US" altLang="ko-KR" dirty="0">
                <a:solidFill>
                  <a:schemeClr val="bg1"/>
                </a:solidFill>
                <a:highlight>
                  <a:srgbClr val="266643"/>
                </a:highlight>
              </a:rPr>
              <a:t>set</a:t>
            </a:r>
            <a:r>
              <a:rPr lang="ko-KR" altLang="en-US" dirty="0">
                <a:solidFill>
                  <a:schemeClr val="bg1"/>
                </a:solidFill>
                <a:highlight>
                  <a:srgbClr val="266643"/>
                </a:highlight>
              </a:rPr>
              <a:t> </a:t>
            </a:r>
            <a:r>
              <a:rPr lang="en-US" altLang="ko-KR" dirty="0">
                <a:solidFill>
                  <a:schemeClr val="bg1"/>
                </a:solidFill>
                <a:highlight>
                  <a:srgbClr val="266643"/>
                </a:highlight>
              </a:rPr>
              <a:t>clock 1 timer enabled to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B71D6A-56AD-4C8F-BBF1-4391AB32AE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46"/>
          <a:stretch/>
        </p:blipFill>
        <p:spPr>
          <a:xfrm>
            <a:off x="1429616" y="1008000"/>
            <a:ext cx="9261056" cy="4320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C0A9D27-448E-4A40-A685-BE93C4987A60}"/>
              </a:ext>
            </a:extLst>
          </p:cNvPr>
          <p:cNvSpPr/>
          <p:nvPr/>
        </p:nvSpPr>
        <p:spPr>
          <a:xfrm>
            <a:off x="1781175" y="1670049"/>
            <a:ext cx="314325" cy="1971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B2FCCCAE-AF31-4AC4-9F3A-F7BABE110A16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095500" y="1768604"/>
            <a:ext cx="2152650" cy="202869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ABE6FF0-3708-4CC1-9458-D36F71485B6A}"/>
              </a:ext>
            </a:extLst>
          </p:cNvPr>
          <p:cNvGrpSpPr/>
          <p:nvPr/>
        </p:nvGrpSpPr>
        <p:grpSpPr>
          <a:xfrm>
            <a:off x="664170" y="104774"/>
            <a:ext cx="437495" cy="523220"/>
            <a:chOff x="664170" y="85724"/>
            <a:chExt cx="437495" cy="523220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B04F99D5-7522-4381-988F-191AE733DA50}"/>
                </a:ext>
              </a:extLst>
            </p:cNvPr>
            <p:cNvSpPr/>
            <p:nvPr/>
          </p:nvSpPr>
          <p:spPr>
            <a:xfrm>
              <a:off x="664170" y="147637"/>
              <a:ext cx="437495" cy="437495"/>
            </a:xfrm>
            <a:prstGeom prst="ellipse">
              <a:avLst/>
            </a:prstGeom>
            <a:solidFill>
              <a:srgbClr val="C5A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97FE83D-5D99-4AF6-9635-3D680A39CD26}"/>
                </a:ext>
              </a:extLst>
            </p:cNvPr>
            <p:cNvSpPr/>
            <p:nvPr/>
          </p:nvSpPr>
          <p:spPr>
            <a:xfrm>
              <a:off x="685937" y="85724"/>
              <a:ext cx="3802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kern="0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3</a:t>
              </a:r>
              <a:endPara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4121D5B-757E-41D5-9498-B5CF767EF1C8}"/>
              </a:ext>
            </a:extLst>
          </p:cNvPr>
          <p:cNvSpPr txBox="1"/>
          <p:nvPr/>
        </p:nvSpPr>
        <p:spPr>
          <a:xfrm>
            <a:off x="1101665" y="104775"/>
            <a:ext cx="3399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+mn-ea"/>
              </a:rPr>
              <a:t> MIT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APP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INVENTOR</a:t>
            </a:r>
          </a:p>
        </p:txBody>
      </p:sp>
    </p:spTree>
    <p:extLst>
      <p:ext uri="{BB962C8B-B14F-4D97-AF65-F5344CB8AC3E}">
        <p14:creationId xmlns:p14="http://schemas.microsoft.com/office/powerpoint/2010/main" val="24188492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D61238E-8D91-4590-ABF1-A1066AC9AF6C}"/>
              </a:ext>
            </a:extLst>
          </p:cNvPr>
          <p:cNvSpPr txBox="1"/>
          <p:nvPr/>
        </p:nvSpPr>
        <p:spPr>
          <a:xfrm>
            <a:off x="1472583" y="5468307"/>
            <a:ext cx="917512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4"/>
            </a:pPr>
            <a:r>
              <a:rPr lang="en-US" altLang="ko-KR" dirty="0"/>
              <a:t> </a:t>
            </a:r>
            <a:r>
              <a:rPr lang="en-US" altLang="ko-KR" dirty="0" err="1"/>
              <a:t>bluetooth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en-US" altLang="ko-KR" dirty="0" err="1">
                <a:solidFill>
                  <a:schemeClr val="bg1"/>
                </a:solidFill>
                <a:highlight>
                  <a:srgbClr val="439970"/>
                </a:highlight>
              </a:rPr>
              <a:t>bluetooth</a:t>
            </a:r>
            <a:r>
              <a:rPr lang="en-US" altLang="ko-KR" dirty="0">
                <a:solidFill>
                  <a:schemeClr val="bg1"/>
                </a:solidFill>
                <a:highlight>
                  <a:srgbClr val="439970"/>
                </a:highlight>
              </a:rPr>
              <a:t> client 1 is connected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4"/>
            </a:pPr>
            <a:r>
              <a:rPr lang="ko-KR" altLang="en-US" dirty="0"/>
              <a:t> </a:t>
            </a:r>
            <a:r>
              <a:rPr lang="en-US" altLang="ko-KR" dirty="0"/>
              <a:t>logic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en-US" altLang="ko-KR" dirty="0">
                <a:solidFill>
                  <a:schemeClr val="bg1"/>
                </a:solidFill>
                <a:highlight>
                  <a:srgbClr val="77AB41"/>
                </a:highlight>
              </a:rPr>
              <a:t>true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bg1"/>
                </a:solidFill>
                <a:highlight>
                  <a:srgbClr val="77AB41"/>
                </a:highlight>
              </a:rPr>
              <a:t>not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bg1"/>
                </a:solidFill>
                <a:highlight>
                  <a:srgbClr val="77AB41"/>
                </a:highlight>
              </a:rPr>
              <a:t>false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C13325-F6E7-4582-94DB-1DCFAAD835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10"/>
          <a:stretch/>
        </p:blipFill>
        <p:spPr>
          <a:xfrm>
            <a:off x="1467428" y="1008000"/>
            <a:ext cx="9257143" cy="4320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6601B5-C5C6-4128-A8D6-BE1D68526ABF}"/>
              </a:ext>
            </a:extLst>
          </p:cNvPr>
          <p:cNvSpPr/>
          <p:nvPr/>
        </p:nvSpPr>
        <p:spPr>
          <a:xfrm>
            <a:off x="1822450" y="1793874"/>
            <a:ext cx="314325" cy="1971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447512C0-E979-41B5-B4CE-7582F879EA4F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136775" y="1892429"/>
            <a:ext cx="3021965" cy="193281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FFF3DD41-51FB-4DB3-ABC0-33A1C015FDB6}"/>
              </a:ext>
            </a:extLst>
          </p:cNvPr>
          <p:cNvCxnSpPr>
            <a:cxnSpLocks/>
          </p:cNvCxnSpPr>
          <p:nvPr/>
        </p:nvCxnSpPr>
        <p:spPr>
          <a:xfrm>
            <a:off x="2136775" y="1892429"/>
            <a:ext cx="4850765" cy="1765171"/>
          </a:xfrm>
          <a:prstGeom prst="bentConnector3">
            <a:avLst>
              <a:gd name="adj1" fmla="val 3108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152CAE6A-0E77-4563-B7C9-2E7335FDB006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136775" y="1892429"/>
            <a:ext cx="4850765" cy="2092831"/>
          </a:xfrm>
          <a:prstGeom prst="bentConnector3">
            <a:avLst>
              <a:gd name="adj1" fmla="val 3111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E58D579-F909-4967-902D-B8D08FDED278}"/>
              </a:ext>
            </a:extLst>
          </p:cNvPr>
          <p:cNvGrpSpPr/>
          <p:nvPr/>
        </p:nvGrpSpPr>
        <p:grpSpPr>
          <a:xfrm>
            <a:off x="664170" y="104774"/>
            <a:ext cx="437495" cy="523220"/>
            <a:chOff x="664170" y="85724"/>
            <a:chExt cx="437495" cy="523220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AEDB2D90-A0B8-4D25-8402-628C05804124}"/>
                </a:ext>
              </a:extLst>
            </p:cNvPr>
            <p:cNvSpPr/>
            <p:nvPr/>
          </p:nvSpPr>
          <p:spPr>
            <a:xfrm>
              <a:off x="664170" y="147637"/>
              <a:ext cx="437495" cy="437495"/>
            </a:xfrm>
            <a:prstGeom prst="ellipse">
              <a:avLst/>
            </a:prstGeom>
            <a:solidFill>
              <a:srgbClr val="C5A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8CEFFCF-9655-42D8-B79D-8582CEDA4588}"/>
                </a:ext>
              </a:extLst>
            </p:cNvPr>
            <p:cNvSpPr/>
            <p:nvPr/>
          </p:nvSpPr>
          <p:spPr>
            <a:xfrm>
              <a:off x="685937" y="85724"/>
              <a:ext cx="3802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kern="0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3</a:t>
              </a:r>
              <a:endPara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04003EB-5BE9-4EB4-AF75-CBD282B9669A}"/>
              </a:ext>
            </a:extLst>
          </p:cNvPr>
          <p:cNvSpPr txBox="1"/>
          <p:nvPr/>
        </p:nvSpPr>
        <p:spPr>
          <a:xfrm>
            <a:off x="1101665" y="104775"/>
            <a:ext cx="3399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+mn-ea"/>
              </a:rPr>
              <a:t> MIT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APP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INVENTOR</a:t>
            </a:r>
          </a:p>
        </p:txBody>
      </p:sp>
    </p:spTree>
    <p:extLst>
      <p:ext uri="{BB962C8B-B14F-4D97-AF65-F5344CB8AC3E}">
        <p14:creationId xmlns:p14="http://schemas.microsoft.com/office/powerpoint/2010/main" val="3318806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D61238E-8D91-4590-ABF1-A1066AC9AF6C}"/>
              </a:ext>
            </a:extLst>
          </p:cNvPr>
          <p:cNvSpPr txBox="1"/>
          <p:nvPr/>
        </p:nvSpPr>
        <p:spPr>
          <a:xfrm>
            <a:off x="1472583" y="5468307"/>
            <a:ext cx="9175122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6"/>
            </a:pPr>
            <a:r>
              <a:rPr lang="en-US" altLang="ko-KR" dirty="0"/>
              <a:t> clock</a:t>
            </a:r>
            <a:r>
              <a:rPr lang="ko-KR" altLang="en-US" dirty="0"/>
              <a:t> </a:t>
            </a:r>
            <a:r>
              <a:rPr lang="en-US" altLang="ko-KR" dirty="0"/>
              <a:t>1 -&gt; </a:t>
            </a:r>
            <a:r>
              <a:rPr lang="en-US" altLang="ko-KR" dirty="0">
                <a:solidFill>
                  <a:schemeClr val="bg1"/>
                </a:solidFill>
                <a:highlight>
                  <a:srgbClr val="B18E35"/>
                </a:highlight>
              </a:rPr>
              <a:t>when clock1 timer do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6"/>
            </a:pPr>
            <a:r>
              <a:rPr lang="ko-KR" altLang="en-US" dirty="0"/>
              <a:t> </a:t>
            </a:r>
            <a:r>
              <a:rPr lang="en-US" altLang="ko-KR" dirty="0"/>
              <a:t>control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en-US" altLang="ko-KR" dirty="0">
                <a:solidFill>
                  <a:schemeClr val="bg1"/>
                </a:solidFill>
                <a:highlight>
                  <a:srgbClr val="B18E35"/>
                </a:highlight>
              </a:rPr>
              <a:t>if then</a:t>
            </a:r>
            <a:r>
              <a:rPr lang="ko-KR" altLang="en-US" dirty="0">
                <a:solidFill>
                  <a:schemeClr val="bg1"/>
                </a:solidFill>
                <a:highlight>
                  <a:srgbClr val="B18E35"/>
                </a:highlight>
              </a:rPr>
              <a:t> </a:t>
            </a:r>
            <a:endParaRPr lang="en-US" altLang="ko-KR" dirty="0">
              <a:solidFill>
                <a:schemeClr val="bg1"/>
              </a:solidFill>
              <a:highlight>
                <a:srgbClr val="B18E35"/>
              </a:highlight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26"/>
            </a:pPr>
            <a:r>
              <a:rPr lang="en-US" altLang="ko-KR" dirty="0"/>
              <a:t> </a:t>
            </a:r>
            <a:r>
              <a:rPr lang="en-US" altLang="ko-KR" dirty="0" err="1"/>
              <a:t>bluetooth</a:t>
            </a:r>
            <a:r>
              <a:rPr lang="en-US" altLang="ko-KR" dirty="0"/>
              <a:t> 1 -&gt; </a:t>
            </a:r>
            <a:r>
              <a:rPr lang="en-US" altLang="ko-KR" dirty="0" err="1">
                <a:solidFill>
                  <a:schemeClr val="bg1"/>
                </a:solidFill>
                <a:highlight>
                  <a:srgbClr val="439970"/>
                </a:highlight>
              </a:rPr>
              <a:t>bluetooth</a:t>
            </a:r>
            <a:r>
              <a:rPr lang="en-US" altLang="ko-KR" dirty="0">
                <a:solidFill>
                  <a:schemeClr val="bg1"/>
                </a:solidFill>
                <a:highlight>
                  <a:srgbClr val="439970"/>
                </a:highlight>
              </a:rPr>
              <a:t> client 1 is</a:t>
            </a:r>
            <a:r>
              <a:rPr lang="ko-KR" altLang="en-US" dirty="0">
                <a:solidFill>
                  <a:schemeClr val="bg1"/>
                </a:solidFill>
                <a:highlight>
                  <a:srgbClr val="439970"/>
                </a:highlight>
              </a:rPr>
              <a:t> </a:t>
            </a:r>
            <a:r>
              <a:rPr lang="en-US" altLang="ko-KR" dirty="0">
                <a:solidFill>
                  <a:schemeClr val="bg1"/>
                </a:solidFill>
                <a:highlight>
                  <a:srgbClr val="439970"/>
                </a:highlight>
              </a:rPr>
              <a:t>connected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D7ED06-46FE-4D13-AE99-FE347658C4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27"/>
          <a:stretch/>
        </p:blipFill>
        <p:spPr>
          <a:xfrm>
            <a:off x="1498217" y="1008000"/>
            <a:ext cx="9195565" cy="4320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BFAC3D0-08C1-4C0C-A6F4-76B4F15A50E0}"/>
              </a:ext>
            </a:extLst>
          </p:cNvPr>
          <p:cNvSpPr/>
          <p:nvPr/>
        </p:nvSpPr>
        <p:spPr>
          <a:xfrm>
            <a:off x="1860550" y="3907632"/>
            <a:ext cx="346869" cy="190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35242B08-8606-432E-BE92-F3965F583212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207419" y="2689860"/>
            <a:ext cx="2029301" cy="131302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F47E72-A610-438C-891C-BE25FAB8B685}"/>
              </a:ext>
            </a:extLst>
          </p:cNvPr>
          <p:cNvSpPr/>
          <p:nvPr/>
        </p:nvSpPr>
        <p:spPr>
          <a:xfrm>
            <a:off x="1860550" y="4098132"/>
            <a:ext cx="832644" cy="1666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C9791CE0-8459-497E-B7FB-013D12E50A13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2693194" y="2759868"/>
            <a:ext cx="3312319" cy="1421608"/>
          </a:xfrm>
          <a:prstGeom prst="bentConnector3">
            <a:avLst>
              <a:gd name="adj1" fmla="val 10003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D5A297E-C6FC-4DE9-9439-54A7DC8CDA99}"/>
              </a:ext>
            </a:extLst>
          </p:cNvPr>
          <p:cNvGrpSpPr/>
          <p:nvPr/>
        </p:nvGrpSpPr>
        <p:grpSpPr>
          <a:xfrm>
            <a:off x="664170" y="104774"/>
            <a:ext cx="437495" cy="523220"/>
            <a:chOff x="664170" y="85724"/>
            <a:chExt cx="437495" cy="523220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B49EAE69-02C8-4815-80B0-613BBC510EE5}"/>
                </a:ext>
              </a:extLst>
            </p:cNvPr>
            <p:cNvSpPr/>
            <p:nvPr/>
          </p:nvSpPr>
          <p:spPr>
            <a:xfrm>
              <a:off x="664170" y="147637"/>
              <a:ext cx="437495" cy="437495"/>
            </a:xfrm>
            <a:prstGeom prst="ellipse">
              <a:avLst/>
            </a:prstGeom>
            <a:solidFill>
              <a:srgbClr val="C5A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013433E-693A-44F7-AE8A-B3A418F8C61F}"/>
                </a:ext>
              </a:extLst>
            </p:cNvPr>
            <p:cNvSpPr/>
            <p:nvPr/>
          </p:nvSpPr>
          <p:spPr>
            <a:xfrm>
              <a:off x="685937" y="85724"/>
              <a:ext cx="3802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kern="0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3</a:t>
              </a:r>
              <a:endPara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E546A45F-7443-4F06-B62C-EDFAAE10F501}"/>
              </a:ext>
            </a:extLst>
          </p:cNvPr>
          <p:cNvSpPr txBox="1"/>
          <p:nvPr/>
        </p:nvSpPr>
        <p:spPr>
          <a:xfrm>
            <a:off x="1101665" y="104775"/>
            <a:ext cx="3399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+mn-ea"/>
              </a:rPr>
              <a:t> MIT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APP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INVENTOR</a:t>
            </a:r>
          </a:p>
        </p:txBody>
      </p:sp>
    </p:spTree>
    <p:extLst>
      <p:ext uri="{BB962C8B-B14F-4D97-AF65-F5344CB8AC3E}">
        <p14:creationId xmlns:p14="http://schemas.microsoft.com/office/powerpoint/2010/main" val="4458996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D61238E-8D91-4590-ABF1-A1066AC9AF6C}"/>
              </a:ext>
            </a:extLst>
          </p:cNvPr>
          <p:cNvSpPr txBox="1"/>
          <p:nvPr/>
        </p:nvSpPr>
        <p:spPr>
          <a:xfrm>
            <a:off x="1472583" y="5166644"/>
            <a:ext cx="9175122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9"/>
            </a:pPr>
            <a:r>
              <a:rPr lang="en-US" altLang="ko-KR" dirty="0"/>
              <a:t> variables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en-US" altLang="ko-KR" dirty="0">
                <a:solidFill>
                  <a:schemeClr val="bg1"/>
                </a:solidFill>
                <a:highlight>
                  <a:srgbClr val="D05F2D"/>
                </a:highlight>
              </a:rPr>
              <a:t>set global </a:t>
            </a:r>
            <a:r>
              <a:rPr lang="en-US" altLang="ko-KR" dirty="0" err="1">
                <a:solidFill>
                  <a:schemeClr val="bg1"/>
                </a:solidFill>
                <a:highlight>
                  <a:srgbClr val="D05F2D"/>
                </a:highlight>
              </a:rPr>
              <a:t>X_before</a:t>
            </a:r>
            <a:r>
              <a:rPr lang="en-US" altLang="ko-KR" dirty="0">
                <a:solidFill>
                  <a:schemeClr val="bg1"/>
                </a:solidFill>
                <a:highlight>
                  <a:srgbClr val="D05F2D"/>
                </a:highlight>
              </a:rPr>
              <a:t> to get global X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9"/>
            </a:pPr>
            <a:r>
              <a:rPr lang="en-US" altLang="ko-KR" dirty="0">
                <a:solidFill>
                  <a:schemeClr val="bg1"/>
                </a:solidFill>
              </a:rPr>
              <a:t>             </a:t>
            </a:r>
            <a:r>
              <a:rPr lang="en-US" altLang="ko-KR" dirty="0"/>
              <a:t>-&gt; </a:t>
            </a:r>
            <a:r>
              <a:rPr lang="en-US" altLang="ko-KR" dirty="0">
                <a:solidFill>
                  <a:schemeClr val="bg1"/>
                </a:solidFill>
                <a:highlight>
                  <a:srgbClr val="D05F2D"/>
                </a:highlight>
              </a:rPr>
              <a:t>set global </a:t>
            </a:r>
            <a:r>
              <a:rPr lang="en-US" altLang="ko-KR" dirty="0" err="1">
                <a:solidFill>
                  <a:schemeClr val="bg1"/>
                </a:solidFill>
                <a:highlight>
                  <a:srgbClr val="D05F2D"/>
                </a:highlight>
              </a:rPr>
              <a:t>Y_before</a:t>
            </a:r>
            <a:r>
              <a:rPr lang="en-US" altLang="ko-KR" dirty="0">
                <a:solidFill>
                  <a:schemeClr val="bg1"/>
                </a:solidFill>
                <a:highlight>
                  <a:srgbClr val="D05F2D"/>
                </a:highlight>
              </a:rPr>
              <a:t> to get global 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9"/>
            </a:pP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/>
              <a:t>            -&gt; </a:t>
            </a:r>
            <a:r>
              <a:rPr lang="en-US" altLang="ko-KR" dirty="0">
                <a:solidFill>
                  <a:schemeClr val="bg1"/>
                </a:solidFill>
                <a:highlight>
                  <a:srgbClr val="D05F2D"/>
                </a:highlight>
              </a:rPr>
              <a:t>set global X to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9"/>
            </a:pPr>
            <a:r>
              <a:rPr lang="en-US" altLang="ko-KR" dirty="0">
                <a:solidFill>
                  <a:schemeClr val="bg1"/>
                </a:solidFill>
              </a:rPr>
              <a:t>  </a:t>
            </a:r>
            <a:r>
              <a:rPr lang="en-US" altLang="ko-KR" dirty="0"/>
              <a:t>           -&gt; </a:t>
            </a:r>
            <a:r>
              <a:rPr lang="en-US" altLang="ko-KR" dirty="0">
                <a:solidFill>
                  <a:schemeClr val="bg1"/>
                </a:solidFill>
                <a:highlight>
                  <a:srgbClr val="D05F2D"/>
                </a:highlight>
              </a:rPr>
              <a:t>set global Y to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CC1081-54FE-43FF-A63B-195C793425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74"/>
          <a:stretch/>
        </p:blipFill>
        <p:spPr>
          <a:xfrm>
            <a:off x="1527053" y="1008000"/>
            <a:ext cx="9137894" cy="4320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93ED7DD-DEA7-4CC5-B260-F94BE883DAF3}"/>
              </a:ext>
            </a:extLst>
          </p:cNvPr>
          <p:cNvSpPr/>
          <p:nvPr/>
        </p:nvSpPr>
        <p:spPr>
          <a:xfrm>
            <a:off x="1855788" y="2824148"/>
            <a:ext cx="346869" cy="190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DD17D4BD-F9BC-40B5-825F-46E10476AF27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202657" y="2919398"/>
            <a:ext cx="2836068" cy="95250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7961A29-FE46-47BE-B9A0-2205FF02AE81}"/>
              </a:ext>
            </a:extLst>
          </p:cNvPr>
          <p:cNvGrpSpPr/>
          <p:nvPr/>
        </p:nvGrpSpPr>
        <p:grpSpPr>
          <a:xfrm>
            <a:off x="664170" y="104774"/>
            <a:ext cx="437495" cy="523220"/>
            <a:chOff x="664170" y="85724"/>
            <a:chExt cx="437495" cy="523220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9CCB12DF-C6A0-4C66-9D86-75DE2F9BBC77}"/>
                </a:ext>
              </a:extLst>
            </p:cNvPr>
            <p:cNvSpPr/>
            <p:nvPr/>
          </p:nvSpPr>
          <p:spPr>
            <a:xfrm>
              <a:off x="664170" y="147637"/>
              <a:ext cx="437495" cy="437495"/>
            </a:xfrm>
            <a:prstGeom prst="ellipse">
              <a:avLst/>
            </a:prstGeom>
            <a:solidFill>
              <a:srgbClr val="C5A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C8F68D2-9B7A-49E9-A309-54A257517533}"/>
                </a:ext>
              </a:extLst>
            </p:cNvPr>
            <p:cNvSpPr/>
            <p:nvPr/>
          </p:nvSpPr>
          <p:spPr>
            <a:xfrm>
              <a:off x="685937" y="85724"/>
              <a:ext cx="3802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kern="0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3</a:t>
              </a:r>
              <a:endPara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7DF2D84-8BFB-4414-A610-3761DE9191CB}"/>
              </a:ext>
            </a:extLst>
          </p:cNvPr>
          <p:cNvSpPr txBox="1"/>
          <p:nvPr/>
        </p:nvSpPr>
        <p:spPr>
          <a:xfrm>
            <a:off x="1101665" y="104775"/>
            <a:ext cx="3399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+mn-ea"/>
              </a:rPr>
              <a:t> MIT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APP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INVENTOR</a:t>
            </a:r>
          </a:p>
        </p:txBody>
      </p:sp>
    </p:spTree>
    <p:extLst>
      <p:ext uri="{BB962C8B-B14F-4D97-AF65-F5344CB8AC3E}">
        <p14:creationId xmlns:p14="http://schemas.microsoft.com/office/powerpoint/2010/main" val="32623382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D61238E-8D91-4590-ABF1-A1066AC9AF6C}"/>
              </a:ext>
            </a:extLst>
          </p:cNvPr>
          <p:cNvSpPr txBox="1"/>
          <p:nvPr/>
        </p:nvSpPr>
        <p:spPr>
          <a:xfrm>
            <a:off x="1472583" y="5468307"/>
            <a:ext cx="9175122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0"/>
            </a:pPr>
            <a:r>
              <a:rPr lang="en-US" altLang="ko-KR" dirty="0"/>
              <a:t> math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en-US" altLang="ko-KR" dirty="0">
                <a:solidFill>
                  <a:schemeClr val="bg1"/>
                </a:solidFill>
                <a:highlight>
                  <a:srgbClr val="3F71B5"/>
                </a:highlight>
              </a:rPr>
              <a:t>□ + □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/>
              <a:t>-&gt; </a:t>
            </a:r>
            <a:r>
              <a:rPr lang="en-US" altLang="ko-KR" dirty="0">
                <a:solidFill>
                  <a:schemeClr val="bg1"/>
                </a:solidFill>
                <a:highlight>
                  <a:srgbClr val="D05F2D"/>
                </a:highlight>
              </a:rPr>
              <a:t>get global </a:t>
            </a:r>
            <a:r>
              <a:rPr lang="en-US" altLang="ko-KR" dirty="0" err="1">
                <a:solidFill>
                  <a:schemeClr val="bg1"/>
                </a:solidFill>
                <a:highlight>
                  <a:srgbClr val="D05F2D"/>
                </a:highlight>
              </a:rPr>
              <a:t>X_before</a:t>
            </a:r>
            <a:r>
              <a:rPr lang="en-US" altLang="ko-KR" dirty="0"/>
              <a:t>-&gt; </a:t>
            </a:r>
            <a:r>
              <a:rPr lang="en-US" altLang="ko-KR" dirty="0">
                <a:solidFill>
                  <a:schemeClr val="bg1"/>
                </a:solidFill>
                <a:highlight>
                  <a:srgbClr val="3F71B5"/>
                </a:highlight>
              </a:rPr>
              <a:t>15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30"/>
            </a:pPr>
            <a:r>
              <a:rPr lang="ko-KR" altLang="en-US" dirty="0"/>
              <a:t> </a:t>
            </a:r>
            <a:r>
              <a:rPr lang="en-US" altLang="ko-KR" dirty="0" err="1"/>
              <a:t>bluetooth</a:t>
            </a:r>
            <a:r>
              <a:rPr lang="en-US" altLang="ko-KR" dirty="0"/>
              <a:t> client 1 -&gt; </a:t>
            </a:r>
            <a:r>
              <a:rPr lang="en-US" altLang="ko-KR" dirty="0">
                <a:solidFill>
                  <a:schemeClr val="bg1"/>
                </a:solidFill>
                <a:highlight>
                  <a:srgbClr val="7C5385"/>
                </a:highlight>
              </a:rPr>
              <a:t>call </a:t>
            </a:r>
            <a:r>
              <a:rPr lang="en-US" altLang="ko-KR" dirty="0" err="1">
                <a:solidFill>
                  <a:schemeClr val="bg1"/>
                </a:solidFill>
                <a:highlight>
                  <a:srgbClr val="7C5385"/>
                </a:highlight>
              </a:rPr>
              <a:t>bluetooth</a:t>
            </a:r>
            <a:r>
              <a:rPr lang="en-US" altLang="ko-KR" dirty="0">
                <a:solidFill>
                  <a:schemeClr val="bg1"/>
                </a:solidFill>
                <a:highlight>
                  <a:srgbClr val="7C5385"/>
                </a:highlight>
              </a:rPr>
              <a:t> client1 </a:t>
            </a:r>
            <a:r>
              <a:rPr lang="en-US" altLang="ko-KR" dirty="0" err="1">
                <a:solidFill>
                  <a:schemeClr val="bg1"/>
                </a:solidFill>
                <a:highlight>
                  <a:srgbClr val="7C5385"/>
                </a:highlight>
              </a:rPr>
              <a:t>receivetext</a:t>
            </a:r>
            <a:r>
              <a:rPr lang="en-US" altLang="ko-KR" dirty="0">
                <a:solidFill>
                  <a:schemeClr val="bg1"/>
                </a:solidFill>
                <a:highlight>
                  <a:srgbClr val="7C5385"/>
                </a:highlight>
              </a:rPr>
              <a:t> number of bytes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bg1"/>
                </a:solidFill>
                <a:highlight>
                  <a:srgbClr val="7C5385"/>
                </a:highlight>
              </a:rPr>
              <a:t>call </a:t>
            </a:r>
            <a:r>
              <a:rPr lang="en-US" altLang="ko-KR" dirty="0" err="1">
                <a:solidFill>
                  <a:schemeClr val="bg1"/>
                </a:solidFill>
                <a:highlight>
                  <a:srgbClr val="7C5385"/>
                </a:highlight>
              </a:rPr>
              <a:t>bluetooth</a:t>
            </a:r>
            <a:r>
              <a:rPr lang="en-US" altLang="ko-KR" dirty="0">
                <a:solidFill>
                  <a:schemeClr val="bg1"/>
                </a:solidFill>
                <a:highlight>
                  <a:srgbClr val="7C5385"/>
                </a:highlight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highlight>
                  <a:srgbClr val="7C5385"/>
                </a:highlight>
              </a:rPr>
              <a:t>cluent</a:t>
            </a:r>
            <a:r>
              <a:rPr lang="en-US" altLang="ko-KR" dirty="0">
                <a:solidFill>
                  <a:schemeClr val="bg1"/>
                </a:solidFill>
                <a:highlight>
                  <a:srgbClr val="7C5385"/>
                </a:highlight>
              </a:rPr>
              <a:t> 1 bytes available to receive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1BF66E-B3DC-49BB-93B5-8C4D5781F7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74"/>
          <a:stretch/>
        </p:blipFill>
        <p:spPr>
          <a:xfrm>
            <a:off x="1527053" y="1008000"/>
            <a:ext cx="9137894" cy="4320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1EB83F3-D8A1-47EE-9F70-A0E3D08C2B50}"/>
              </a:ext>
            </a:extLst>
          </p:cNvPr>
          <p:cNvSpPr/>
          <p:nvPr/>
        </p:nvSpPr>
        <p:spPr>
          <a:xfrm>
            <a:off x="1855788" y="1998648"/>
            <a:ext cx="346869" cy="190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556D7AC5-EECD-45E2-B13E-D1E6CEB157A0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202657" y="2093898"/>
            <a:ext cx="3690143" cy="101125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4404855-746C-45D4-80C1-E95AB1590204}"/>
              </a:ext>
            </a:extLst>
          </p:cNvPr>
          <p:cNvGrpSpPr/>
          <p:nvPr/>
        </p:nvGrpSpPr>
        <p:grpSpPr>
          <a:xfrm>
            <a:off x="664170" y="104774"/>
            <a:ext cx="437495" cy="523220"/>
            <a:chOff x="664170" y="85724"/>
            <a:chExt cx="437495" cy="523220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0576001-B9F4-4328-8964-F2157C1CFA69}"/>
                </a:ext>
              </a:extLst>
            </p:cNvPr>
            <p:cNvSpPr/>
            <p:nvPr/>
          </p:nvSpPr>
          <p:spPr>
            <a:xfrm>
              <a:off x="664170" y="147637"/>
              <a:ext cx="437495" cy="437495"/>
            </a:xfrm>
            <a:prstGeom prst="ellipse">
              <a:avLst/>
            </a:prstGeom>
            <a:solidFill>
              <a:srgbClr val="C5A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E04FFF3-96CE-43FB-956B-21F715A0912C}"/>
                </a:ext>
              </a:extLst>
            </p:cNvPr>
            <p:cNvSpPr/>
            <p:nvPr/>
          </p:nvSpPr>
          <p:spPr>
            <a:xfrm>
              <a:off x="685937" y="85724"/>
              <a:ext cx="3802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kern="0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3</a:t>
              </a:r>
              <a:endPara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9C57117-FE6D-4ECF-B516-2FD6989B3819}"/>
              </a:ext>
            </a:extLst>
          </p:cNvPr>
          <p:cNvSpPr txBox="1"/>
          <p:nvPr/>
        </p:nvSpPr>
        <p:spPr>
          <a:xfrm>
            <a:off x="1101665" y="104775"/>
            <a:ext cx="3399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+mn-ea"/>
              </a:rPr>
              <a:t> MIT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APP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INVENTOR</a:t>
            </a:r>
          </a:p>
        </p:txBody>
      </p:sp>
    </p:spTree>
    <p:extLst>
      <p:ext uri="{BB962C8B-B14F-4D97-AF65-F5344CB8AC3E}">
        <p14:creationId xmlns:p14="http://schemas.microsoft.com/office/powerpoint/2010/main" val="17458291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D61238E-8D91-4590-ABF1-A1066AC9AF6C}"/>
              </a:ext>
            </a:extLst>
          </p:cNvPr>
          <p:cNvSpPr txBox="1"/>
          <p:nvPr/>
        </p:nvSpPr>
        <p:spPr>
          <a:xfrm>
            <a:off x="1472583" y="5468307"/>
            <a:ext cx="917512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2"/>
            </a:pPr>
            <a:r>
              <a:rPr lang="ko-KR" altLang="en-US" dirty="0"/>
              <a:t> </a:t>
            </a:r>
            <a:r>
              <a:rPr lang="en-US" altLang="ko-KR" dirty="0"/>
              <a:t>label 2 -&gt; </a:t>
            </a:r>
            <a:r>
              <a:rPr lang="en-US" altLang="ko-KR" dirty="0">
                <a:solidFill>
                  <a:schemeClr val="bg1"/>
                </a:solidFill>
                <a:highlight>
                  <a:srgbClr val="266643"/>
                </a:highlight>
              </a:rPr>
              <a:t>set label 2 text to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32"/>
            </a:pPr>
            <a:r>
              <a:rPr lang="ko-KR" altLang="en-US" dirty="0"/>
              <a:t> </a:t>
            </a:r>
            <a:r>
              <a:rPr lang="en-US" altLang="ko-KR" dirty="0"/>
              <a:t>text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en-US" altLang="ko-KR" dirty="0">
                <a:solidFill>
                  <a:schemeClr val="bg1"/>
                </a:solidFill>
                <a:highlight>
                  <a:srgbClr val="B32D5E"/>
                </a:highlight>
              </a:rPr>
              <a:t>segment text start length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35BE3A-4993-4A94-8854-C43A84E8B0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74"/>
          <a:stretch/>
        </p:blipFill>
        <p:spPr>
          <a:xfrm>
            <a:off x="1527053" y="1008000"/>
            <a:ext cx="9137894" cy="4320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8BCD903-599D-4D6E-BBFD-33D2C556DAD8}"/>
              </a:ext>
            </a:extLst>
          </p:cNvPr>
          <p:cNvSpPr/>
          <p:nvPr/>
        </p:nvSpPr>
        <p:spPr>
          <a:xfrm>
            <a:off x="1889129" y="2151056"/>
            <a:ext cx="358771" cy="190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E392F5D4-F63D-4698-862A-4838E914AC45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247900" y="2246306"/>
            <a:ext cx="4119563" cy="141129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6D115A-E58B-4058-AE20-DEB79CDBEFEB}"/>
              </a:ext>
            </a:extLst>
          </p:cNvPr>
          <p:cNvSpPr/>
          <p:nvPr/>
        </p:nvSpPr>
        <p:spPr>
          <a:xfrm>
            <a:off x="1979613" y="3917934"/>
            <a:ext cx="420687" cy="190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187A114B-6D14-4A7A-BE70-621B11CF5C97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400300" y="3781425"/>
            <a:ext cx="2500313" cy="231759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AE3C9AB-3E9B-4935-AF5B-82CDD06AC3FA}"/>
              </a:ext>
            </a:extLst>
          </p:cNvPr>
          <p:cNvGrpSpPr/>
          <p:nvPr/>
        </p:nvGrpSpPr>
        <p:grpSpPr>
          <a:xfrm>
            <a:off x="664170" y="104774"/>
            <a:ext cx="437495" cy="523220"/>
            <a:chOff x="664170" y="85724"/>
            <a:chExt cx="437495" cy="523220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0A8F5E6-0806-4A0D-BD54-04395E7A08B3}"/>
                </a:ext>
              </a:extLst>
            </p:cNvPr>
            <p:cNvSpPr/>
            <p:nvPr/>
          </p:nvSpPr>
          <p:spPr>
            <a:xfrm>
              <a:off x="664170" y="147637"/>
              <a:ext cx="437495" cy="437495"/>
            </a:xfrm>
            <a:prstGeom prst="ellipse">
              <a:avLst/>
            </a:prstGeom>
            <a:solidFill>
              <a:srgbClr val="C5A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AAD7337-2479-4BCC-82FA-611C9E9CAFE2}"/>
                </a:ext>
              </a:extLst>
            </p:cNvPr>
            <p:cNvSpPr/>
            <p:nvPr/>
          </p:nvSpPr>
          <p:spPr>
            <a:xfrm>
              <a:off x="685937" y="85724"/>
              <a:ext cx="3802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kern="0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3</a:t>
              </a:r>
              <a:endPara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BB7694E-E556-408F-BE6B-9BB281F3CCAB}"/>
              </a:ext>
            </a:extLst>
          </p:cNvPr>
          <p:cNvSpPr txBox="1"/>
          <p:nvPr/>
        </p:nvSpPr>
        <p:spPr>
          <a:xfrm>
            <a:off x="1101665" y="104775"/>
            <a:ext cx="3399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+mn-ea"/>
              </a:rPr>
              <a:t> MIT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APP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INVENTOR</a:t>
            </a:r>
          </a:p>
        </p:txBody>
      </p:sp>
    </p:spTree>
    <p:extLst>
      <p:ext uri="{BB962C8B-B14F-4D97-AF65-F5344CB8AC3E}">
        <p14:creationId xmlns:p14="http://schemas.microsoft.com/office/powerpoint/2010/main" val="549086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" y="0"/>
            <a:ext cx="12189597" cy="6858362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5274733" y="3581400"/>
            <a:ext cx="6300000" cy="0"/>
          </a:xfrm>
          <a:prstGeom prst="line">
            <a:avLst/>
          </a:prstGeom>
          <a:ln>
            <a:solidFill>
              <a:srgbClr val="C5A1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5274733" y="3581400"/>
            <a:ext cx="821591" cy="0"/>
          </a:xfrm>
          <a:prstGeom prst="line">
            <a:avLst/>
          </a:prstGeom>
          <a:ln w="31750">
            <a:solidFill>
              <a:srgbClr val="C5A1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100093" y="2443703"/>
            <a:ext cx="61530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3200" b="1" spc="-15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r>
              <a:rPr lang="en-US" altLang="ko-KR" sz="3200" b="1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Arduino Communication method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431012" y="2724745"/>
            <a:ext cx="56618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400" b="1" kern="0" spc="-150" dirty="0">
                <a:solidFill>
                  <a:srgbClr val="C5A16D"/>
                </a:solidFill>
                <a:latin typeface="+mn-ea"/>
              </a:rPr>
              <a:t>2</a:t>
            </a:r>
            <a:endParaRPr lang="ko-KR" altLang="en-US" sz="5400" spc="-150" dirty="0">
              <a:solidFill>
                <a:srgbClr val="C5A1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0159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D61238E-8D91-4590-ABF1-A1066AC9AF6C}"/>
              </a:ext>
            </a:extLst>
          </p:cNvPr>
          <p:cNvSpPr txBox="1"/>
          <p:nvPr/>
        </p:nvSpPr>
        <p:spPr>
          <a:xfrm>
            <a:off x="1472583" y="5468307"/>
            <a:ext cx="917512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4"/>
            </a:pPr>
            <a:r>
              <a:rPr lang="en-US" altLang="ko-KR" dirty="0"/>
              <a:t> variables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en-US" altLang="ko-KR" dirty="0">
                <a:solidFill>
                  <a:schemeClr val="bg1"/>
                </a:solidFill>
                <a:highlight>
                  <a:srgbClr val="D05F2D"/>
                </a:highlight>
              </a:rPr>
              <a:t>get global 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34"/>
            </a:pPr>
            <a:r>
              <a:rPr lang="en-US" altLang="ko-KR" dirty="0"/>
              <a:t> math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en-US" altLang="ko-KR" dirty="0">
                <a:solidFill>
                  <a:schemeClr val="bg1"/>
                </a:solidFill>
                <a:highlight>
                  <a:srgbClr val="3F71B5"/>
                </a:highlight>
              </a:rPr>
              <a:t>1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bg1"/>
                </a:solidFill>
                <a:highlight>
                  <a:srgbClr val="3F71B5"/>
                </a:highlight>
              </a:rPr>
              <a:t>5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9F56D2-F845-49FC-88BC-524A7ABB34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74"/>
          <a:stretch/>
        </p:blipFill>
        <p:spPr>
          <a:xfrm>
            <a:off x="1527053" y="1008000"/>
            <a:ext cx="9137894" cy="4320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6790541-CCA5-4539-9C7A-5AECAC540894}"/>
              </a:ext>
            </a:extLst>
          </p:cNvPr>
          <p:cNvSpPr/>
          <p:nvPr/>
        </p:nvSpPr>
        <p:spPr>
          <a:xfrm>
            <a:off x="1855788" y="1998648"/>
            <a:ext cx="346869" cy="190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3B95DAF-E765-4F6B-B126-A0808A704930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202657" y="2093898"/>
            <a:ext cx="5588793" cy="1678002"/>
          </a:xfrm>
          <a:prstGeom prst="bentConnector3">
            <a:avLst>
              <a:gd name="adj1" fmla="val 3045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E4A42A-9E91-41CD-A9D8-502EC7FC2E57}"/>
              </a:ext>
            </a:extLst>
          </p:cNvPr>
          <p:cNvSpPr/>
          <p:nvPr/>
        </p:nvSpPr>
        <p:spPr>
          <a:xfrm>
            <a:off x="1855788" y="2798747"/>
            <a:ext cx="346869" cy="190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6F061206-210A-4A57-9AB8-1458E3D93D93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202657" y="2893997"/>
            <a:ext cx="5588793" cy="674703"/>
          </a:xfrm>
          <a:prstGeom prst="bentConnector3">
            <a:avLst>
              <a:gd name="adj1" fmla="val 2477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FEC9654-D5FE-458F-9B04-DE342168BFEC}"/>
              </a:ext>
            </a:extLst>
          </p:cNvPr>
          <p:cNvGrpSpPr/>
          <p:nvPr/>
        </p:nvGrpSpPr>
        <p:grpSpPr>
          <a:xfrm>
            <a:off x="664170" y="104774"/>
            <a:ext cx="437495" cy="523220"/>
            <a:chOff x="664170" y="85724"/>
            <a:chExt cx="437495" cy="523220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A86AFA88-9A62-46D1-AABC-1FCC945E56B0}"/>
                </a:ext>
              </a:extLst>
            </p:cNvPr>
            <p:cNvSpPr/>
            <p:nvPr/>
          </p:nvSpPr>
          <p:spPr>
            <a:xfrm>
              <a:off x="664170" y="147637"/>
              <a:ext cx="437495" cy="437495"/>
            </a:xfrm>
            <a:prstGeom prst="ellipse">
              <a:avLst/>
            </a:prstGeom>
            <a:solidFill>
              <a:srgbClr val="C5A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1CDD470-6123-4D94-BC46-833D9B45BD27}"/>
                </a:ext>
              </a:extLst>
            </p:cNvPr>
            <p:cNvSpPr/>
            <p:nvPr/>
          </p:nvSpPr>
          <p:spPr>
            <a:xfrm>
              <a:off x="685937" y="85724"/>
              <a:ext cx="3802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kern="0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3</a:t>
              </a:r>
              <a:endPara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E5B5506-CF45-4734-9EEF-CAE6A3273801}"/>
              </a:ext>
            </a:extLst>
          </p:cNvPr>
          <p:cNvSpPr txBox="1"/>
          <p:nvPr/>
        </p:nvSpPr>
        <p:spPr>
          <a:xfrm>
            <a:off x="1101665" y="104775"/>
            <a:ext cx="3399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+mn-ea"/>
              </a:rPr>
              <a:t> MIT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APP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INVENTOR</a:t>
            </a:r>
          </a:p>
        </p:txBody>
      </p:sp>
    </p:spTree>
    <p:extLst>
      <p:ext uri="{BB962C8B-B14F-4D97-AF65-F5344CB8AC3E}">
        <p14:creationId xmlns:p14="http://schemas.microsoft.com/office/powerpoint/2010/main" val="10726606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D61238E-8D91-4590-ABF1-A1066AC9AF6C}"/>
              </a:ext>
            </a:extLst>
          </p:cNvPr>
          <p:cNvSpPr txBox="1"/>
          <p:nvPr/>
        </p:nvSpPr>
        <p:spPr>
          <a:xfrm>
            <a:off x="1472583" y="5468307"/>
            <a:ext cx="917512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6"/>
            </a:pPr>
            <a:r>
              <a:rPr lang="en-US" altLang="ko-KR" dirty="0"/>
              <a:t> canvas</a:t>
            </a:r>
            <a:r>
              <a:rPr lang="ko-KR" altLang="en-US" dirty="0"/>
              <a:t> </a:t>
            </a:r>
            <a:r>
              <a:rPr lang="en-US" altLang="ko-KR" dirty="0"/>
              <a:t>1 -&gt; </a:t>
            </a:r>
            <a:r>
              <a:rPr lang="en-US" altLang="ko-KR" dirty="0">
                <a:solidFill>
                  <a:schemeClr val="bg1"/>
                </a:solidFill>
                <a:highlight>
                  <a:srgbClr val="7C5385"/>
                </a:highlight>
              </a:rPr>
              <a:t>call canvas1 </a:t>
            </a:r>
            <a:r>
              <a:rPr lang="en-US" altLang="ko-KR" dirty="0" err="1">
                <a:solidFill>
                  <a:schemeClr val="bg1"/>
                </a:solidFill>
                <a:highlight>
                  <a:srgbClr val="7C5385"/>
                </a:highlight>
              </a:rPr>
              <a:t>drawline</a:t>
            </a:r>
            <a:endParaRPr lang="en-US" altLang="ko-KR" dirty="0">
              <a:solidFill>
                <a:schemeClr val="bg1"/>
              </a:solidFill>
              <a:highlight>
                <a:srgbClr val="7C5385"/>
              </a:highlight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36"/>
            </a:pPr>
            <a:r>
              <a:rPr lang="en-US" altLang="ko-KR" dirty="0"/>
              <a:t> variables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en-US" altLang="ko-KR" dirty="0">
                <a:solidFill>
                  <a:schemeClr val="bg1"/>
                </a:solidFill>
                <a:highlight>
                  <a:srgbClr val="D05F2D"/>
                </a:highlight>
              </a:rPr>
              <a:t>get global Y before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bg1"/>
                </a:solidFill>
                <a:highlight>
                  <a:srgbClr val="D05F2D"/>
                </a:highlight>
              </a:rPr>
              <a:t>get global X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73B320-5F8D-4FA2-8C0D-603FBC4C72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74"/>
          <a:stretch/>
        </p:blipFill>
        <p:spPr>
          <a:xfrm>
            <a:off x="1491197" y="1008000"/>
            <a:ext cx="9137894" cy="4320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49331A6-29AF-45AE-BC42-E4685A51140C}"/>
              </a:ext>
            </a:extLst>
          </p:cNvPr>
          <p:cNvSpPr/>
          <p:nvPr/>
        </p:nvSpPr>
        <p:spPr>
          <a:xfrm>
            <a:off x="1824038" y="2145650"/>
            <a:ext cx="346869" cy="190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9A2A1C0D-2321-4CB8-8BE6-5BF8C03E064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170907" y="2240900"/>
            <a:ext cx="3391693" cy="136514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354DA5-871E-449A-BD41-849F9AF6B25C}"/>
              </a:ext>
            </a:extLst>
          </p:cNvPr>
          <p:cNvSpPr/>
          <p:nvPr/>
        </p:nvSpPr>
        <p:spPr>
          <a:xfrm>
            <a:off x="1912938" y="3746350"/>
            <a:ext cx="474662" cy="190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F805040A-BDFA-4F0C-A8B1-BE88BA59C228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387600" y="3841600"/>
            <a:ext cx="2076450" cy="235557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75182C94-9D5D-439D-A729-1B8A6278C947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170907" y="2240900"/>
            <a:ext cx="3391693" cy="1695950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DB8EE45-606D-4983-8C95-66BCF63FA8B8}"/>
              </a:ext>
            </a:extLst>
          </p:cNvPr>
          <p:cNvGrpSpPr/>
          <p:nvPr/>
        </p:nvGrpSpPr>
        <p:grpSpPr>
          <a:xfrm>
            <a:off x="664170" y="104774"/>
            <a:ext cx="437495" cy="523220"/>
            <a:chOff x="664170" y="85724"/>
            <a:chExt cx="437495" cy="523220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6E775ACA-ECAE-44BE-AF7B-F82C7066BA1E}"/>
                </a:ext>
              </a:extLst>
            </p:cNvPr>
            <p:cNvSpPr/>
            <p:nvPr/>
          </p:nvSpPr>
          <p:spPr>
            <a:xfrm>
              <a:off x="664170" y="147637"/>
              <a:ext cx="437495" cy="437495"/>
            </a:xfrm>
            <a:prstGeom prst="ellipse">
              <a:avLst/>
            </a:prstGeom>
            <a:solidFill>
              <a:srgbClr val="C5A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B3E265C-2795-46A0-B086-574301AC8F84}"/>
                </a:ext>
              </a:extLst>
            </p:cNvPr>
            <p:cNvSpPr/>
            <p:nvPr/>
          </p:nvSpPr>
          <p:spPr>
            <a:xfrm>
              <a:off x="685937" y="85724"/>
              <a:ext cx="3802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kern="0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3</a:t>
              </a:r>
              <a:endPara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1BC952E-9F2A-4F40-84A2-B07397BC2004}"/>
              </a:ext>
            </a:extLst>
          </p:cNvPr>
          <p:cNvSpPr txBox="1"/>
          <p:nvPr/>
        </p:nvSpPr>
        <p:spPr>
          <a:xfrm>
            <a:off x="1101665" y="104775"/>
            <a:ext cx="3399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+mn-ea"/>
              </a:rPr>
              <a:t> MIT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APP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INVENTOR</a:t>
            </a:r>
          </a:p>
        </p:txBody>
      </p:sp>
    </p:spTree>
    <p:extLst>
      <p:ext uri="{BB962C8B-B14F-4D97-AF65-F5344CB8AC3E}">
        <p14:creationId xmlns:p14="http://schemas.microsoft.com/office/powerpoint/2010/main" val="3394020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54A5CFA3-1829-4B80-AC53-BC784888D7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84"/>
          <a:stretch/>
        </p:blipFill>
        <p:spPr>
          <a:xfrm>
            <a:off x="1472583" y="1008000"/>
            <a:ext cx="9254459" cy="43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61238E-8D91-4590-ABF1-A1066AC9AF6C}"/>
              </a:ext>
            </a:extLst>
          </p:cNvPr>
          <p:cNvSpPr txBox="1"/>
          <p:nvPr/>
        </p:nvSpPr>
        <p:spPr>
          <a:xfrm>
            <a:off x="1472583" y="5468307"/>
            <a:ext cx="917512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8"/>
            </a:pPr>
            <a:r>
              <a:rPr lang="en-US" altLang="ko-KR" dirty="0"/>
              <a:t> math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en-US" altLang="ko-KR" dirty="0">
                <a:solidFill>
                  <a:schemeClr val="bg1"/>
                </a:solidFill>
                <a:highlight>
                  <a:srgbClr val="3F71B5"/>
                </a:highlight>
              </a:rPr>
              <a:t>□ - □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38"/>
            </a:pPr>
            <a:r>
              <a:rPr lang="en-US" altLang="ko-KR" dirty="0"/>
              <a:t> canvas</a:t>
            </a:r>
            <a:r>
              <a:rPr lang="ko-KR" altLang="en-US" dirty="0"/>
              <a:t> </a:t>
            </a:r>
            <a:r>
              <a:rPr lang="en-US" altLang="ko-KR" dirty="0"/>
              <a:t>1 -&gt; </a:t>
            </a:r>
            <a:r>
              <a:rPr lang="en-US" altLang="ko-KR" dirty="0">
                <a:solidFill>
                  <a:schemeClr val="bg1"/>
                </a:solidFill>
                <a:highlight>
                  <a:srgbClr val="439970"/>
                </a:highlight>
              </a:rPr>
              <a:t>canvas1 height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B50E75-9C86-4AB7-AA10-389DCEA63B1B}"/>
              </a:ext>
            </a:extLst>
          </p:cNvPr>
          <p:cNvSpPr/>
          <p:nvPr/>
        </p:nvSpPr>
        <p:spPr>
          <a:xfrm>
            <a:off x="1898649" y="4179738"/>
            <a:ext cx="474662" cy="190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117605FC-8339-40B0-8716-0456F0D359AC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373311" y="4081463"/>
            <a:ext cx="3260725" cy="19352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5FB4A0BB-15C0-44B2-B8A1-FEA2977E9EAF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373311" y="3729038"/>
            <a:ext cx="3260725" cy="545950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689B3F3-A23F-4E1B-B67E-A5A9AA43116E}"/>
              </a:ext>
            </a:extLst>
          </p:cNvPr>
          <p:cNvSpPr/>
          <p:nvPr/>
        </p:nvSpPr>
        <p:spPr>
          <a:xfrm>
            <a:off x="1803400" y="1751134"/>
            <a:ext cx="349250" cy="190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1E583979-97F2-42EF-B8A6-968BDC13DAEF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152650" y="1846384"/>
            <a:ext cx="3481386" cy="2139829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75109DEF-758B-4D6A-9D7F-5FC47B71B8A7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152650" y="1846384"/>
            <a:ext cx="3481386" cy="178740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C0E499B-473A-41BB-8A95-46494CDB4F91}"/>
              </a:ext>
            </a:extLst>
          </p:cNvPr>
          <p:cNvGrpSpPr/>
          <p:nvPr/>
        </p:nvGrpSpPr>
        <p:grpSpPr>
          <a:xfrm>
            <a:off x="664170" y="104774"/>
            <a:ext cx="437495" cy="523220"/>
            <a:chOff x="664170" y="85724"/>
            <a:chExt cx="437495" cy="523220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9CEAB07D-B76D-4CD9-B126-A6367D7947B9}"/>
                </a:ext>
              </a:extLst>
            </p:cNvPr>
            <p:cNvSpPr/>
            <p:nvPr/>
          </p:nvSpPr>
          <p:spPr>
            <a:xfrm>
              <a:off x="664170" y="147637"/>
              <a:ext cx="437495" cy="437495"/>
            </a:xfrm>
            <a:prstGeom prst="ellipse">
              <a:avLst/>
            </a:prstGeom>
            <a:solidFill>
              <a:srgbClr val="C5A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DDA6E33-E839-4282-A4BC-9C5344F9F5BE}"/>
                </a:ext>
              </a:extLst>
            </p:cNvPr>
            <p:cNvSpPr/>
            <p:nvPr/>
          </p:nvSpPr>
          <p:spPr>
            <a:xfrm>
              <a:off x="685937" y="85724"/>
              <a:ext cx="3802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kern="0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3</a:t>
              </a:r>
              <a:endPara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E3C8533-E46C-4DF5-B606-E8F7C0F6D66E}"/>
              </a:ext>
            </a:extLst>
          </p:cNvPr>
          <p:cNvSpPr txBox="1"/>
          <p:nvPr/>
        </p:nvSpPr>
        <p:spPr>
          <a:xfrm>
            <a:off x="1101665" y="104775"/>
            <a:ext cx="3399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+mn-ea"/>
              </a:rPr>
              <a:t> MIT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APP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INVENTOR</a:t>
            </a:r>
          </a:p>
        </p:txBody>
      </p:sp>
    </p:spTree>
    <p:extLst>
      <p:ext uri="{BB962C8B-B14F-4D97-AF65-F5344CB8AC3E}">
        <p14:creationId xmlns:p14="http://schemas.microsoft.com/office/powerpoint/2010/main" val="41771512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D61238E-8D91-4590-ABF1-A1066AC9AF6C}"/>
              </a:ext>
            </a:extLst>
          </p:cNvPr>
          <p:cNvSpPr txBox="1"/>
          <p:nvPr/>
        </p:nvSpPr>
        <p:spPr>
          <a:xfrm>
            <a:off x="1472583" y="5468307"/>
            <a:ext cx="9175122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40"/>
            </a:pPr>
            <a:r>
              <a:rPr lang="en-US" altLang="ko-KR" dirty="0"/>
              <a:t> math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en-US" altLang="ko-KR" dirty="0">
                <a:solidFill>
                  <a:schemeClr val="bg1"/>
                </a:solidFill>
                <a:highlight>
                  <a:srgbClr val="3F71B5"/>
                </a:highlight>
              </a:rPr>
              <a:t>□ X □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40"/>
            </a:pPr>
            <a:r>
              <a:rPr lang="en-US" altLang="ko-KR" dirty="0"/>
              <a:t> math -&gt; </a:t>
            </a:r>
            <a:r>
              <a:rPr lang="en-US" altLang="ko-KR" dirty="0">
                <a:solidFill>
                  <a:schemeClr val="bg1"/>
                </a:solidFill>
                <a:highlight>
                  <a:srgbClr val="3F71B5"/>
                </a:highlight>
              </a:rPr>
              <a:t>500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40"/>
            </a:pPr>
            <a:r>
              <a:rPr lang="en-US" altLang="ko-KR" dirty="0"/>
              <a:t> variables</a:t>
            </a:r>
            <a:r>
              <a:rPr lang="ko-KR" altLang="en-US" dirty="0"/>
              <a:t> </a:t>
            </a:r>
            <a:r>
              <a:rPr lang="en-US" altLang="ko-KR" dirty="0"/>
              <a:t>-&gt;&gt; </a:t>
            </a:r>
            <a:r>
              <a:rPr lang="en-US" altLang="ko-KR" dirty="0">
                <a:solidFill>
                  <a:schemeClr val="bg1"/>
                </a:solidFill>
                <a:highlight>
                  <a:srgbClr val="D05F2D"/>
                </a:highlight>
              </a:rPr>
              <a:t>get global X before,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  <a:highlight>
                  <a:srgbClr val="D05F2D"/>
                </a:highlight>
              </a:rPr>
              <a:t>get global</a:t>
            </a:r>
            <a:r>
              <a:rPr lang="ko-KR" altLang="en-US" dirty="0">
                <a:solidFill>
                  <a:schemeClr val="bg1"/>
                </a:solidFill>
                <a:highlight>
                  <a:srgbClr val="D05F2D"/>
                </a:highlight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highlight>
                  <a:srgbClr val="D05F2D"/>
                </a:highlight>
              </a:rPr>
              <a:t>Y_before</a:t>
            </a:r>
            <a:endParaRPr lang="en-US" altLang="ko-KR" dirty="0">
              <a:highlight>
                <a:srgbClr val="D05F2D"/>
              </a:highligh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4AAF57-712F-4F8B-99B0-5260F49AC2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74"/>
          <a:stretch/>
        </p:blipFill>
        <p:spPr>
          <a:xfrm>
            <a:off x="1527053" y="1008000"/>
            <a:ext cx="9137894" cy="4320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7DD145C-0D55-4AE2-8F91-C06DF64B91F9}"/>
              </a:ext>
            </a:extLst>
          </p:cNvPr>
          <p:cNvSpPr/>
          <p:nvPr/>
        </p:nvSpPr>
        <p:spPr>
          <a:xfrm>
            <a:off x="1854200" y="1998874"/>
            <a:ext cx="349250" cy="190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94E5837D-2485-498A-BBD2-034F8CE39184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203450" y="2094124"/>
            <a:ext cx="4502150" cy="168412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B5AEBA-0FD6-4A5A-9CA5-F6A193865D1E}"/>
              </a:ext>
            </a:extLst>
          </p:cNvPr>
          <p:cNvSpPr/>
          <p:nvPr/>
        </p:nvSpPr>
        <p:spPr>
          <a:xfrm>
            <a:off x="1854200" y="2798974"/>
            <a:ext cx="349250" cy="190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F69B7053-CD04-4916-81B0-54A327CEA5F8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203450" y="2894224"/>
            <a:ext cx="5165090" cy="126403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09A850C-C61A-4914-8F6F-7636CFAA10DD}"/>
              </a:ext>
            </a:extLst>
          </p:cNvPr>
          <p:cNvGrpSpPr/>
          <p:nvPr/>
        </p:nvGrpSpPr>
        <p:grpSpPr>
          <a:xfrm>
            <a:off x="664170" y="104774"/>
            <a:ext cx="437495" cy="523220"/>
            <a:chOff x="664170" y="85724"/>
            <a:chExt cx="437495" cy="52322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CFEF9D5B-12BC-4BF8-B024-A028D87A37F6}"/>
                </a:ext>
              </a:extLst>
            </p:cNvPr>
            <p:cNvSpPr/>
            <p:nvPr/>
          </p:nvSpPr>
          <p:spPr>
            <a:xfrm>
              <a:off x="664170" y="147637"/>
              <a:ext cx="437495" cy="437495"/>
            </a:xfrm>
            <a:prstGeom prst="ellipse">
              <a:avLst/>
            </a:prstGeom>
            <a:solidFill>
              <a:srgbClr val="C5A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64E22A5-488B-4137-A9BD-9DAC61C3E4D7}"/>
                </a:ext>
              </a:extLst>
            </p:cNvPr>
            <p:cNvSpPr/>
            <p:nvPr/>
          </p:nvSpPr>
          <p:spPr>
            <a:xfrm>
              <a:off x="685937" y="85724"/>
              <a:ext cx="3802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kern="0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3</a:t>
              </a:r>
              <a:endPara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DFF7CFE-F5BB-4AF7-873A-313D61F10032}"/>
              </a:ext>
            </a:extLst>
          </p:cNvPr>
          <p:cNvSpPr txBox="1"/>
          <p:nvPr/>
        </p:nvSpPr>
        <p:spPr>
          <a:xfrm>
            <a:off x="1101665" y="104775"/>
            <a:ext cx="3399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+mn-ea"/>
              </a:rPr>
              <a:t> MIT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APP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INVENTOR</a:t>
            </a:r>
          </a:p>
        </p:txBody>
      </p:sp>
    </p:spTree>
    <p:extLst>
      <p:ext uri="{BB962C8B-B14F-4D97-AF65-F5344CB8AC3E}">
        <p14:creationId xmlns:p14="http://schemas.microsoft.com/office/powerpoint/2010/main" val="41471823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D61238E-8D91-4590-ABF1-A1066AC9AF6C}"/>
              </a:ext>
            </a:extLst>
          </p:cNvPr>
          <p:cNvSpPr txBox="1"/>
          <p:nvPr/>
        </p:nvSpPr>
        <p:spPr>
          <a:xfrm>
            <a:off x="1472583" y="5468307"/>
            <a:ext cx="9175122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43"/>
            </a:pPr>
            <a:r>
              <a:rPr lang="en-US" altLang="ko-KR" dirty="0"/>
              <a:t> control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en-US" altLang="ko-KR" dirty="0">
                <a:solidFill>
                  <a:schemeClr val="bg1"/>
                </a:solidFill>
                <a:highlight>
                  <a:srgbClr val="B18E35"/>
                </a:highlight>
              </a:rPr>
              <a:t>if then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43"/>
            </a:pPr>
            <a:r>
              <a:rPr lang="en-US" altLang="ko-KR" dirty="0"/>
              <a:t> math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en-US" altLang="ko-KR" dirty="0">
                <a:solidFill>
                  <a:schemeClr val="bg1"/>
                </a:solidFill>
                <a:highlight>
                  <a:srgbClr val="3F71B5"/>
                </a:highlight>
              </a:rPr>
              <a:t>□ = □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/>
              <a:t>-&gt; </a:t>
            </a:r>
            <a:r>
              <a:rPr lang="en-US" altLang="ko-KR" dirty="0">
                <a:solidFill>
                  <a:schemeClr val="bg1"/>
                </a:solidFill>
                <a:highlight>
                  <a:srgbClr val="3F71B5"/>
                </a:highlight>
              </a:rPr>
              <a:t>□ ≥ □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 startAt="43"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B0E714-31F2-4903-8CB2-D74E41BCB6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74"/>
          <a:stretch/>
        </p:blipFill>
        <p:spPr>
          <a:xfrm>
            <a:off x="1527053" y="1008000"/>
            <a:ext cx="9137894" cy="4320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C024018-BC28-4CC3-AD23-CA8DF5C6CEC5}"/>
              </a:ext>
            </a:extLst>
          </p:cNvPr>
          <p:cNvSpPr/>
          <p:nvPr/>
        </p:nvSpPr>
        <p:spPr>
          <a:xfrm>
            <a:off x="1858963" y="1660736"/>
            <a:ext cx="349250" cy="190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095F7B43-D1CD-49A9-9925-83BDE1F2FD9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208213" y="1755986"/>
            <a:ext cx="2259012" cy="2168314"/>
          </a:xfrm>
          <a:prstGeom prst="bentConnector3">
            <a:avLst>
              <a:gd name="adj1" fmla="val 7045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635BD4-4AF9-4EA9-AA1C-5A7A86D18AC0}"/>
              </a:ext>
            </a:extLst>
          </p:cNvPr>
          <p:cNvSpPr/>
          <p:nvPr/>
        </p:nvSpPr>
        <p:spPr>
          <a:xfrm>
            <a:off x="1858963" y="1990748"/>
            <a:ext cx="349250" cy="190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44E1890F-5629-4FA5-A847-936F04A4F7B4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208213" y="2085998"/>
            <a:ext cx="2949575" cy="1557315"/>
          </a:xfrm>
          <a:prstGeom prst="bentConnector3">
            <a:avLst>
              <a:gd name="adj1" fmla="val 3272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D32D533-0929-4A5F-9039-744A46B8C53F}"/>
              </a:ext>
            </a:extLst>
          </p:cNvPr>
          <p:cNvGrpSpPr/>
          <p:nvPr/>
        </p:nvGrpSpPr>
        <p:grpSpPr>
          <a:xfrm>
            <a:off x="664170" y="104774"/>
            <a:ext cx="437495" cy="523220"/>
            <a:chOff x="664170" y="85724"/>
            <a:chExt cx="437495" cy="523220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0C2C12A-CE04-49CA-9A16-DC61E47E040D}"/>
                </a:ext>
              </a:extLst>
            </p:cNvPr>
            <p:cNvSpPr/>
            <p:nvPr/>
          </p:nvSpPr>
          <p:spPr>
            <a:xfrm>
              <a:off x="664170" y="147637"/>
              <a:ext cx="437495" cy="437495"/>
            </a:xfrm>
            <a:prstGeom prst="ellipse">
              <a:avLst/>
            </a:prstGeom>
            <a:solidFill>
              <a:srgbClr val="C5A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7774CE9-7CE1-46E5-ACDB-4F61E83B1C0B}"/>
                </a:ext>
              </a:extLst>
            </p:cNvPr>
            <p:cNvSpPr/>
            <p:nvPr/>
          </p:nvSpPr>
          <p:spPr>
            <a:xfrm>
              <a:off x="685937" y="85724"/>
              <a:ext cx="3802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kern="0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3</a:t>
              </a:r>
              <a:endPara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CDD04F4-593C-4DC1-A88D-5FE3E6E26E85}"/>
              </a:ext>
            </a:extLst>
          </p:cNvPr>
          <p:cNvSpPr txBox="1"/>
          <p:nvPr/>
        </p:nvSpPr>
        <p:spPr>
          <a:xfrm>
            <a:off x="1101665" y="104775"/>
            <a:ext cx="3399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+mn-ea"/>
              </a:rPr>
              <a:t> MIT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APP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INVENTOR</a:t>
            </a:r>
          </a:p>
        </p:txBody>
      </p:sp>
    </p:spTree>
    <p:extLst>
      <p:ext uri="{BB962C8B-B14F-4D97-AF65-F5344CB8AC3E}">
        <p14:creationId xmlns:p14="http://schemas.microsoft.com/office/powerpoint/2010/main" val="29215418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A7B14B2-0883-45D0-A0E9-2FC4307CA0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84"/>
          <a:stretch/>
        </p:blipFill>
        <p:spPr>
          <a:xfrm>
            <a:off x="1468770" y="1008000"/>
            <a:ext cx="9254459" cy="43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61238E-8D91-4590-ABF1-A1066AC9AF6C}"/>
              </a:ext>
            </a:extLst>
          </p:cNvPr>
          <p:cNvSpPr txBox="1"/>
          <p:nvPr/>
        </p:nvSpPr>
        <p:spPr>
          <a:xfrm>
            <a:off x="1472583" y="5468307"/>
            <a:ext cx="917512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45"/>
            </a:pPr>
            <a:r>
              <a:rPr lang="en-US" altLang="ko-KR" dirty="0"/>
              <a:t> variables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en-US" altLang="ko-KR" dirty="0">
                <a:solidFill>
                  <a:schemeClr val="bg1"/>
                </a:solidFill>
                <a:highlight>
                  <a:srgbClr val="D05F2D"/>
                </a:highlight>
              </a:rPr>
              <a:t>get global X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45"/>
            </a:pPr>
            <a:r>
              <a:rPr lang="en-US" altLang="ko-KR" dirty="0"/>
              <a:t> canvas1 -&gt; </a:t>
            </a:r>
            <a:r>
              <a:rPr lang="en-US" altLang="ko-KR" dirty="0">
                <a:solidFill>
                  <a:schemeClr val="bg1"/>
                </a:solidFill>
                <a:highlight>
                  <a:srgbClr val="439970"/>
                </a:highlight>
              </a:rPr>
              <a:t>canvas1 width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B18B8A0-F3B5-4C65-814F-8F72E148EBAF}"/>
              </a:ext>
            </a:extLst>
          </p:cNvPr>
          <p:cNvSpPr/>
          <p:nvPr/>
        </p:nvSpPr>
        <p:spPr>
          <a:xfrm>
            <a:off x="1804988" y="2107032"/>
            <a:ext cx="349250" cy="190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733A9997-3187-485B-BF04-228B08017F73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154238" y="2202282"/>
            <a:ext cx="3071812" cy="1417218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E63D5A-D879-4EFD-B619-A390B6B73BE4}"/>
              </a:ext>
            </a:extLst>
          </p:cNvPr>
          <p:cNvSpPr/>
          <p:nvPr/>
        </p:nvSpPr>
        <p:spPr>
          <a:xfrm>
            <a:off x="1916112" y="3731417"/>
            <a:ext cx="439737" cy="190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F66DC7F1-F30B-435F-A622-8968860888EE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355849" y="3731417"/>
            <a:ext cx="4165601" cy="95250"/>
          </a:xfrm>
          <a:prstGeom prst="bentConnector3">
            <a:avLst>
              <a:gd name="adj1" fmla="val 2996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F116D5E-E27B-4E56-B625-CA946B840BF3}"/>
              </a:ext>
            </a:extLst>
          </p:cNvPr>
          <p:cNvGrpSpPr/>
          <p:nvPr/>
        </p:nvGrpSpPr>
        <p:grpSpPr>
          <a:xfrm>
            <a:off x="664170" y="104774"/>
            <a:ext cx="437495" cy="523220"/>
            <a:chOff x="664170" y="85724"/>
            <a:chExt cx="437495" cy="523220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B3048E9-FCD8-4DDE-9524-6C5FBA31B524}"/>
                </a:ext>
              </a:extLst>
            </p:cNvPr>
            <p:cNvSpPr/>
            <p:nvPr/>
          </p:nvSpPr>
          <p:spPr>
            <a:xfrm>
              <a:off x="664170" y="147637"/>
              <a:ext cx="437495" cy="437495"/>
            </a:xfrm>
            <a:prstGeom prst="ellipse">
              <a:avLst/>
            </a:prstGeom>
            <a:solidFill>
              <a:srgbClr val="C5A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2428C4A-28F9-4E71-9C56-2DC918FF353A}"/>
                </a:ext>
              </a:extLst>
            </p:cNvPr>
            <p:cNvSpPr/>
            <p:nvPr/>
          </p:nvSpPr>
          <p:spPr>
            <a:xfrm>
              <a:off x="685937" y="85724"/>
              <a:ext cx="3802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kern="0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3</a:t>
              </a:r>
              <a:endPara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71FF13D-8EBD-44EF-9CA5-81E7B02777C0}"/>
              </a:ext>
            </a:extLst>
          </p:cNvPr>
          <p:cNvSpPr txBox="1"/>
          <p:nvPr/>
        </p:nvSpPr>
        <p:spPr>
          <a:xfrm>
            <a:off x="1101665" y="104775"/>
            <a:ext cx="3399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+mn-ea"/>
              </a:rPr>
              <a:t> MIT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APP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INVENTOR</a:t>
            </a:r>
          </a:p>
        </p:txBody>
      </p:sp>
    </p:spTree>
    <p:extLst>
      <p:ext uri="{BB962C8B-B14F-4D97-AF65-F5344CB8AC3E}">
        <p14:creationId xmlns:p14="http://schemas.microsoft.com/office/powerpoint/2010/main" val="38648164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D61238E-8D91-4590-ABF1-A1066AC9AF6C}"/>
              </a:ext>
            </a:extLst>
          </p:cNvPr>
          <p:cNvSpPr txBox="1"/>
          <p:nvPr/>
        </p:nvSpPr>
        <p:spPr>
          <a:xfrm>
            <a:off x="1472583" y="5468307"/>
            <a:ext cx="917512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47"/>
            </a:pPr>
            <a:r>
              <a:rPr lang="en-US" altLang="ko-KR" dirty="0"/>
              <a:t> canvas1 -&gt; </a:t>
            </a:r>
            <a:r>
              <a:rPr lang="en-US" altLang="ko-KR" dirty="0">
                <a:solidFill>
                  <a:schemeClr val="bg1"/>
                </a:solidFill>
                <a:highlight>
                  <a:srgbClr val="7C5385"/>
                </a:highlight>
              </a:rPr>
              <a:t>call canvas1 clear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47"/>
            </a:pPr>
            <a:r>
              <a:rPr lang="en-US" altLang="ko-KR" dirty="0"/>
              <a:t> variables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en-US" altLang="ko-KR" dirty="0">
                <a:solidFill>
                  <a:schemeClr val="bg1"/>
                </a:solidFill>
                <a:highlight>
                  <a:srgbClr val="D05F2D"/>
                </a:highlight>
              </a:rPr>
              <a:t>set global</a:t>
            </a:r>
            <a:r>
              <a:rPr lang="ko-KR" altLang="en-US" dirty="0">
                <a:solidFill>
                  <a:schemeClr val="bg1"/>
                </a:solidFill>
                <a:highlight>
                  <a:srgbClr val="D05F2D"/>
                </a:highlight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highlight>
                  <a:srgbClr val="D05F2D"/>
                </a:highlight>
              </a:rPr>
              <a:t>X_before</a:t>
            </a:r>
            <a:r>
              <a:rPr lang="en-US" altLang="ko-KR" dirty="0">
                <a:solidFill>
                  <a:schemeClr val="bg1"/>
                </a:solidFill>
                <a:highlight>
                  <a:srgbClr val="D05F2D"/>
                </a:highlight>
              </a:rPr>
              <a:t> to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  <a:highlight>
                  <a:srgbClr val="D05F2D"/>
                </a:highlight>
              </a:rPr>
              <a:t>get global</a:t>
            </a:r>
            <a:r>
              <a:rPr lang="ko-KR" altLang="en-US" dirty="0">
                <a:solidFill>
                  <a:schemeClr val="bg1"/>
                </a:solidFill>
                <a:highlight>
                  <a:srgbClr val="D05F2D"/>
                </a:highlight>
              </a:rPr>
              <a:t> </a:t>
            </a:r>
            <a:r>
              <a:rPr lang="en-US" altLang="ko-KR" dirty="0">
                <a:solidFill>
                  <a:schemeClr val="bg1"/>
                </a:solidFill>
                <a:highlight>
                  <a:srgbClr val="D05F2D"/>
                </a:highlight>
              </a:rPr>
              <a:t>X to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0366EE5-706A-4012-8356-73DEEE7A9F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84"/>
          <a:stretch/>
        </p:blipFill>
        <p:spPr>
          <a:xfrm>
            <a:off x="1468770" y="1008000"/>
            <a:ext cx="9254459" cy="4320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C7DA3BE-294D-4800-AAED-3809FA67EE7D}"/>
              </a:ext>
            </a:extLst>
          </p:cNvPr>
          <p:cNvSpPr/>
          <p:nvPr/>
        </p:nvSpPr>
        <p:spPr>
          <a:xfrm>
            <a:off x="1804988" y="2107032"/>
            <a:ext cx="349250" cy="190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F025352B-C09E-49FC-9779-FF8BFB76B1F5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154238" y="2202282"/>
            <a:ext cx="2817812" cy="184962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087AFF-8E0C-4B2D-B6C2-6B2B32B5E4A4}"/>
              </a:ext>
            </a:extLst>
          </p:cNvPr>
          <p:cNvSpPr/>
          <p:nvPr/>
        </p:nvSpPr>
        <p:spPr>
          <a:xfrm>
            <a:off x="1912938" y="3721100"/>
            <a:ext cx="430212" cy="190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CE09CBB0-82E9-4D57-A5D2-08847C3A6E2B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343150" y="3816350"/>
            <a:ext cx="2628900" cy="12700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E126DF4-AEA9-48FB-B9F8-EC0CF94BD978}"/>
              </a:ext>
            </a:extLst>
          </p:cNvPr>
          <p:cNvGrpSpPr/>
          <p:nvPr/>
        </p:nvGrpSpPr>
        <p:grpSpPr>
          <a:xfrm>
            <a:off x="664170" y="104774"/>
            <a:ext cx="437495" cy="523220"/>
            <a:chOff x="664170" y="85724"/>
            <a:chExt cx="437495" cy="523220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BD97F65-D586-4657-80E4-63B74957458B}"/>
                </a:ext>
              </a:extLst>
            </p:cNvPr>
            <p:cNvSpPr/>
            <p:nvPr/>
          </p:nvSpPr>
          <p:spPr>
            <a:xfrm>
              <a:off x="664170" y="147637"/>
              <a:ext cx="437495" cy="437495"/>
            </a:xfrm>
            <a:prstGeom prst="ellipse">
              <a:avLst/>
            </a:prstGeom>
            <a:solidFill>
              <a:srgbClr val="C5A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228585D-5915-4281-BFED-FFA46A3D19D0}"/>
                </a:ext>
              </a:extLst>
            </p:cNvPr>
            <p:cNvSpPr/>
            <p:nvPr/>
          </p:nvSpPr>
          <p:spPr>
            <a:xfrm>
              <a:off x="685937" y="85724"/>
              <a:ext cx="3802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kern="0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3</a:t>
              </a:r>
              <a:endPara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0A52779-932C-448C-9D87-DD17B49B9A19}"/>
              </a:ext>
            </a:extLst>
          </p:cNvPr>
          <p:cNvSpPr txBox="1"/>
          <p:nvPr/>
        </p:nvSpPr>
        <p:spPr>
          <a:xfrm>
            <a:off x="1101665" y="104775"/>
            <a:ext cx="3399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+mn-ea"/>
              </a:rPr>
              <a:t> MIT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APP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INVENTOR</a:t>
            </a:r>
          </a:p>
        </p:txBody>
      </p:sp>
    </p:spTree>
    <p:extLst>
      <p:ext uri="{BB962C8B-B14F-4D97-AF65-F5344CB8AC3E}">
        <p14:creationId xmlns:p14="http://schemas.microsoft.com/office/powerpoint/2010/main" val="18644747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D61238E-8D91-4590-ABF1-A1066AC9AF6C}"/>
              </a:ext>
            </a:extLst>
          </p:cNvPr>
          <p:cNvSpPr txBox="1"/>
          <p:nvPr/>
        </p:nvSpPr>
        <p:spPr>
          <a:xfrm>
            <a:off x="1472583" y="5468307"/>
            <a:ext cx="917512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49"/>
            </a:pPr>
            <a:r>
              <a:rPr lang="en-US" altLang="ko-KR" dirty="0"/>
              <a:t> math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en-US" altLang="ko-KR" dirty="0">
                <a:solidFill>
                  <a:schemeClr val="bg1"/>
                </a:solidFill>
                <a:highlight>
                  <a:srgbClr val="3F71B5"/>
                </a:highlight>
              </a:rPr>
              <a:t>0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E4BC38-0235-4284-943F-DA3721F289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74"/>
          <a:stretch/>
        </p:blipFill>
        <p:spPr>
          <a:xfrm>
            <a:off x="1527053" y="1008000"/>
            <a:ext cx="9137894" cy="4320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A990D8E-46EF-40FD-96FC-AD5EBDC7BD36}"/>
              </a:ext>
            </a:extLst>
          </p:cNvPr>
          <p:cNvSpPr/>
          <p:nvPr/>
        </p:nvSpPr>
        <p:spPr>
          <a:xfrm>
            <a:off x="1865313" y="1987550"/>
            <a:ext cx="312738" cy="1944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C8D28ADC-B158-4B9B-8125-11FD3089456F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178051" y="2084784"/>
            <a:ext cx="3975099" cy="1960166"/>
          </a:xfrm>
          <a:prstGeom prst="bentConnector3">
            <a:avLst>
              <a:gd name="adj1" fmla="val 4616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A016475-7139-46E7-9698-676ED5CE2109}"/>
              </a:ext>
            </a:extLst>
          </p:cNvPr>
          <p:cNvGrpSpPr/>
          <p:nvPr/>
        </p:nvGrpSpPr>
        <p:grpSpPr>
          <a:xfrm>
            <a:off x="664170" y="104774"/>
            <a:ext cx="437495" cy="523220"/>
            <a:chOff x="664170" y="85724"/>
            <a:chExt cx="437495" cy="523220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5568AAA-510C-4BA2-A3F6-F64180C69FE6}"/>
                </a:ext>
              </a:extLst>
            </p:cNvPr>
            <p:cNvSpPr/>
            <p:nvPr/>
          </p:nvSpPr>
          <p:spPr>
            <a:xfrm>
              <a:off x="664170" y="147637"/>
              <a:ext cx="437495" cy="437495"/>
            </a:xfrm>
            <a:prstGeom prst="ellipse">
              <a:avLst/>
            </a:prstGeom>
            <a:solidFill>
              <a:srgbClr val="C5A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FB2A3CB-0824-4C45-A136-17FF0BACA342}"/>
                </a:ext>
              </a:extLst>
            </p:cNvPr>
            <p:cNvSpPr/>
            <p:nvPr/>
          </p:nvSpPr>
          <p:spPr>
            <a:xfrm>
              <a:off x="685937" y="85724"/>
              <a:ext cx="3802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kern="0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3</a:t>
              </a:r>
              <a:endPara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F4EA6CB-1FD6-4A25-BB0C-08342AACAE5E}"/>
              </a:ext>
            </a:extLst>
          </p:cNvPr>
          <p:cNvSpPr txBox="1"/>
          <p:nvPr/>
        </p:nvSpPr>
        <p:spPr>
          <a:xfrm>
            <a:off x="1101665" y="104775"/>
            <a:ext cx="3399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+mn-ea"/>
              </a:rPr>
              <a:t> MIT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APP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INVENTOR</a:t>
            </a:r>
          </a:p>
        </p:txBody>
      </p:sp>
    </p:spTree>
    <p:extLst>
      <p:ext uri="{BB962C8B-B14F-4D97-AF65-F5344CB8AC3E}">
        <p14:creationId xmlns:p14="http://schemas.microsoft.com/office/powerpoint/2010/main" val="30562886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D61238E-8D91-4590-ABF1-A1066AC9AF6C}"/>
              </a:ext>
            </a:extLst>
          </p:cNvPr>
          <p:cNvSpPr txBox="1"/>
          <p:nvPr/>
        </p:nvSpPr>
        <p:spPr>
          <a:xfrm>
            <a:off x="1472583" y="5468307"/>
            <a:ext cx="917512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50"/>
            </a:pPr>
            <a:r>
              <a:rPr lang="en-US" altLang="ko-KR" dirty="0"/>
              <a:t> build</a:t>
            </a:r>
            <a:r>
              <a:rPr lang="ko-KR" altLang="en-US" dirty="0"/>
              <a:t> </a:t>
            </a:r>
            <a:r>
              <a:rPr lang="en-US" altLang="ko-KR" dirty="0"/>
              <a:t>-&gt; Android App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164556-D69D-4B62-ADA3-D681FA14F8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74"/>
          <a:stretch/>
        </p:blipFill>
        <p:spPr>
          <a:xfrm>
            <a:off x="1527053" y="1008000"/>
            <a:ext cx="9137894" cy="4320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3ED6570-3BD2-4F3D-85DD-273813DCC012}"/>
              </a:ext>
            </a:extLst>
          </p:cNvPr>
          <p:cNvSpPr/>
          <p:nvPr/>
        </p:nvSpPr>
        <p:spPr>
          <a:xfrm>
            <a:off x="3783012" y="1060450"/>
            <a:ext cx="1100137" cy="6540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DBA6463-7016-4A94-9864-35200438F825}"/>
              </a:ext>
            </a:extLst>
          </p:cNvPr>
          <p:cNvGrpSpPr/>
          <p:nvPr/>
        </p:nvGrpSpPr>
        <p:grpSpPr>
          <a:xfrm>
            <a:off x="664170" y="104774"/>
            <a:ext cx="437495" cy="523220"/>
            <a:chOff x="664170" y="85724"/>
            <a:chExt cx="437495" cy="52322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C1AA016A-F3B5-49CB-A4AB-7FD0C0C0D712}"/>
                </a:ext>
              </a:extLst>
            </p:cNvPr>
            <p:cNvSpPr/>
            <p:nvPr/>
          </p:nvSpPr>
          <p:spPr>
            <a:xfrm>
              <a:off x="664170" y="147637"/>
              <a:ext cx="437495" cy="437495"/>
            </a:xfrm>
            <a:prstGeom prst="ellipse">
              <a:avLst/>
            </a:prstGeom>
            <a:solidFill>
              <a:srgbClr val="C5A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CE12358-2EAD-4387-972D-2AABCBCFA5C7}"/>
                </a:ext>
              </a:extLst>
            </p:cNvPr>
            <p:cNvSpPr/>
            <p:nvPr/>
          </p:nvSpPr>
          <p:spPr>
            <a:xfrm>
              <a:off x="685937" y="85724"/>
              <a:ext cx="3802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kern="0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3</a:t>
              </a:r>
              <a:endPara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0318604-389C-4508-9616-2917EA4848FE}"/>
              </a:ext>
            </a:extLst>
          </p:cNvPr>
          <p:cNvSpPr txBox="1"/>
          <p:nvPr/>
        </p:nvSpPr>
        <p:spPr>
          <a:xfrm>
            <a:off x="1101665" y="104775"/>
            <a:ext cx="3399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+mn-ea"/>
              </a:rPr>
              <a:t> MIT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APP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INVENTOR</a:t>
            </a:r>
          </a:p>
        </p:txBody>
      </p:sp>
    </p:spTree>
    <p:extLst>
      <p:ext uri="{BB962C8B-B14F-4D97-AF65-F5344CB8AC3E}">
        <p14:creationId xmlns:p14="http://schemas.microsoft.com/office/powerpoint/2010/main" val="32206692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E12785C-7922-4859-8DC8-AAFFD5B7E8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74"/>
          <a:stretch/>
        </p:blipFill>
        <p:spPr>
          <a:xfrm>
            <a:off x="1527053" y="1008000"/>
            <a:ext cx="9137894" cy="43200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E8045E96-9A78-424E-821B-8F5DF39CE902}"/>
              </a:ext>
            </a:extLst>
          </p:cNvPr>
          <p:cNvGrpSpPr/>
          <p:nvPr/>
        </p:nvGrpSpPr>
        <p:grpSpPr>
          <a:xfrm>
            <a:off x="664170" y="104774"/>
            <a:ext cx="437495" cy="523220"/>
            <a:chOff x="664170" y="85724"/>
            <a:chExt cx="437495" cy="52322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8066E24-2926-4F6C-B1D2-A0DB35FD271A}"/>
                </a:ext>
              </a:extLst>
            </p:cNvPr>
            <p:cNvSpPr/>
            <p:nvPr/>
          </p:nvSpPr>
          <p:spPr>
            <a:xfrm>
              <a:off x="664170" y="147637"/>
              <a:ext cx="437495" cy="437495"/>
            </a:xfrm>
            <a:prstGeom prst="ellipse">
              <a:avLst/>
            </a:prstGeom>
            <a:solidFill>
              <a:srgbClr val="C5A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03C2650-F6E2-49E1-BA7A-F4BDCA8C4B58}"/>
                </a:ext>
              </a:extLst>
            </p:cNvPr>
            <p:cNvSpPr/>
            <p:nvPr/>
          </p:nvSpPr>
          <p:spPr>
            <a:xfrm>
              <a:off x="685937" y="85724"/>
              <a:ext cx="3802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kern="0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3</a:t>
              </a:r>
              <a:endPara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B92535D-9E3B-404D-9692-FA528DC2F4E6}"/>
              </a:ext>
            </a:extLst>
          </p:cNvPr>
          <p:cNvSpPr txBox="1"/>
          <p:nvPr/>
        </p:nvSpPr>
        <p:spPr>
          <a:xfrm>
            <a:off x="1101665" y="104775"/>
            <a:ext cx="3399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+mn-ea"/>
              </a:rPr>
              <a:t> MIT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APP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INVENTOR</a:t>
            </a:r>
          </a:p>
        </p:txBody>
      </p:sp>
    </p:spTree>
    <p:extLst>
      <p:ext uri="{BB962C8B-B14F-4D97-AF65-F5344CB8AC3E}">
        <p14:creationId xmlns:p14="http://schemas.microsoft.com/office/powerpoint/2010/main" val="2269892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664170" y="104774"/>
            <a:ext cx="437495" cy="523220"/>
            <a:chOff x="664170" y="85724"/>
            <a:chExt cx="437495" cy="523220"/>
          </a:xfrm>
        </p:grpSpPr>
        <p:sp>
          <p:nvSpPr>
            <p:cNvPr id="25" name="타원 24"/>
            <p:cNvSpPr/>
            <p:nvPr/>
          </p:nvSpPr>
          <p:spPr>
            <a:xfrm>
              <a:off x="664170" y="147637"/>
              <a:ext cx="437495" cy="437495"/>
            </a:xfrm>
            <a:prstGeom prst="ellipse">
              <a:avLst/>
            </a:prstGeom>
            <a:solidFill>
              <a:srgbClr val="C5A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85937" y="85724"/>
              <a:ext cx="3802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kern="0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1</a:t>
              </a:r>
              <a:endPara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405ED3A-0648-4DBC-AD07-BCC345E09211}"/>
              </a:ext>
            </a:extLst>
          </p:cNvPr>
          <p:cNvSpPr txBox="1"/>
          <p:nvPr/>
        </p:nvSpPr>
        <p:spPr>
          <a:xfrm>
            <a:off x="1101665" y="104775"/>
            <a:ext cx="6478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+mn-ea"/>
              </a:rPr>
              <a:t>Arduino Communication method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194B21-4491-4D82-9C4E-55FD0968317E}"/>
              </a:ext>
            </a:extLst>
          </p:cNvPr>
          <p:cNvSpPr txBox="1"/>
          <p:nvPr/>
        </p:nvSpPr>
        <p:spPr>
          <a:xfrm>
            <a:off x="2313285" y="904874"/>
            <a:ext cx="7565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Classification according to data transmission method</a:t>
            </a:r>
            <a:endParaRPr lang="ko-KR" altLang="en-US" sz="24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4C0666D-36CF-4790-B553-D6B9B9B92274}"/>
              </a:ext>
            </a:extLst>
          </p:cNvPr>
          <p:cNvGrpSpPr/>
          <p:nvPr/>
        </p:nvGrpSpPr>
        <p:grpSpPr>
          <a:xfrm>
            <a:off x="2487977" y="1662470"/>
            <a:ext cx="7203939" cy="4555790"/>
            <a:chOff x="1537648" y="2049655"/>
            <a:chExt cx="6058288" cy="3890512"/>
          </a:xfrm>
        </p:grpSpPr>
        <p:pic>
          <p:nvPicPr>
            <p:cNvPr id="8" name="Picture 8" descr="http://www.iec-usa.com/images/ExPix/TPSimplexComm.gif">
              <a:extLst>
                <a:ext uri="{FF2B5EF4-FFF2-40B4-BE49-F238E27FC236}">
                  <a16:creationId xmlns:a16="http://schemas.microsoft.com/office/drawing/2014/main" id="{F5723D64-B154-4442-889A-065F432C0C57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5426" y="2538685"/>
              <a:ext cx="2479158" cy="195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2" descr="http://www.iec-usa.com/images/ExPix/TPFullDuplexComm.gif">
              <a:extLst>
                <a:ext uri="{FF2B5EF4-FFF2-40B4-BE49-F238E27FC236}">
                  <a16:creationId xmlns:a16="http://schemas.microsoft.com/office/drawing/2014/main" id="{5FBFD65E-32F7-48A6-A804-6B67DABEE199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8420" y="5347389"/>
              <a:ext cx="2414765" cy="393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6" descr="https://www.parallax.com/sites/default/files/styles/full-size-product/public/28015a.png?itok=35IBmfW8">
              <a:extLst>
                <a:ext uri="{FF2B5EF4-FFF2-40B4-BE49-F238E27FC236}">
                  <a16:creationId xmlns:a16="http://schemas.microsoft.com/office/drawing/2014/main" id="{DD0632D3-D513-45BE-8F72-E0E7F78E9F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95" t="25318" r="18285" b="26076"/>
            <a:stretch/>
          </p:blipFill>
          <p:spPr bwMode="auto">
            <a:xfrm>
              <a:off x="3027078" y="2049655"/>
              <a:ext cx="1218348" cy="938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8" descr="http://www.microchip.com/_images/picmicrocontrollers/PIC-MCU-Chip.png">
              <a:extLst>
                <a:ext uri="{FF2B5EF4-FFF2-40B4-BE49-F238E27FC236}">
                  <a16:creationId xmlns:a16="http://schemas.microsoft.com/office/drawing/2014/main" id="{8D552D7B-17DC-4CD3-84A4-D74AF753A6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3185" y="2089522"/>
              <a:ext cx="902751" cy="898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6" descr="https://www.parallax.com/sites/default/files/styles/full-size-product/public/28015a.png?itok=35IBmfW8">
              <a:extLst>
                <a:ext uri="{FF2B5EF4-FFF2-40B4-BE49-F238E27FC236}">
                  <a16:creationId xmlns:a16="http://schemas.microsoft.com/office/drawing/2014/main" id="{95A12908-9DE8-48D1-BA93-96D2CFB5BA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95" t="25318" r="18285" b="26076"/>
            <a:stretch/>
          </p:blipFill>
          <p:spPr bwMode="auto">
            <a:xfrm>
              <a:off x="3027078" y="3505881"/>
              <a:ext cx="1218348" cy="938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8" descr="http://www.microchip.com/_images/picmicrocontrollers/PIC-MCU-Chip.png">
              <a:extLst>
                <a:ext uri="{FF2B5EF4-FFF2-40B4-BE49-F238E27FC236}">
                  <a16:creationId xmlns:a16="http://schemas.microsoft.com/office/drawing/2014/main" id="{A93F041F-D182-48E4-A5AF-104CB2EE1A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3185" y="3545748"/>
              <a:ext cx="902751" cy="898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6" descr="https://www.parallax.com/sites/default/files/styles/full-size-product/public/28015a.png?itok=35IBmfW8">
              <a:extLst>
                <a:ext uri="{FF2B5EF4-FFF2-40B4-BE49-F238E27FC236}">
                  <a16:creationId xmlns:a16="http://schemas.microsoft.com/office/drawing/2014/main" id="{0CB470D1-8DD2-41EE-85A0-8A8013C667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95" t="25318" r="18285" b="26076"/>
            <a:stretch/>
          </p:blipFill>
          <p:spPr bwMode="auto">
            <a:xfrm>
              <a:off x="3027078" y="5001974"/>
              <a:ext cx="1218348" cy="938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8" descr="http://www.microchip.com/_images/picmicrocontrollers/PIC-MCU-Chip.png">
              <a:extLst>
                <a:ext uri="{FF2B5EF4-FFF2-40B4-BE49-F238E27FC236}">
                  <a16:creationId xmlns:a16="http://schemas.microsoft.com/office/drawing/2014/main" id="{A700E3C0-3763-4437-94F5-6FE8FA7D08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3185" y="5041841"/>
              <a:ext cx="902751" cy="898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0" descr="http://www.iec-usa.com/images/ExPix/TPHalfDuplexComm.gif">
              <a:extLst>
                <a:ext uri="{FF2B5EF4-FFF2-40B4-BE49-F238E27FC236}">
                  <a16:creationId xmlns:a16="http://schemas.microsoft.com/office/drawing/2014/main" id="{8E10B419-AB10-416B-9D2F-53A4D4D0BC56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8018" y="3637723"/>
              <a:ext cx="2495167" cy="678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5E422D5-9D68-4124-8E79-8EA44FE109ED}"/>
                </a:ext>
              </a:extLst>
            </p:cNvPr>
            <p:cNvSpPr txBox="1"/>
            <p:nvPr/>
          </p:nvSpPr>
          <p:spPr>
            <a:xfrm>
              <a:off x="1537648" y="2334085"/>
              <a:ext cx="972340" cy="394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Simplex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CF717B2-5B3F-403C-82E1-684983AD788D}"/>
                </a:ext>
              </a:extLst>
            </p:cNvPr>
            <p:cNvSpPr txBox="1"/>
            <p:nvPr/>
          </p:nvSpPr>
          <p:spPr>
            <a:xfrm>
              <a:off x="1553667" y="3826323"/>
              <a:ext cx="1399572" cy="394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Half Duplex</a:t>
              </a:r>
              <a:endPara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6E06C0F-AEF4-4531-A8BC-18864C3D6A58}"/>
                </a:ext>
              </a:extLst>
            </p:cNvPr>
            <p:cNvSpPr txBox="1"/>
            <p:nvPr/>
          </p:nvSpPr>
          <p:spPr>
            <a:xfrm>
              <a:off x="1569687" y="5356185"/>
              <a:ext cx="1346997" cy="394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Full Duplex</a:t>
              </a:r>
              <a:endPara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34095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D61238E-8D91-4590-ABF1-A1066AC9AF6C}"/>
              </a:ext>
            </a:extLst>
          </p:cNvPr>
          <p:cNvSpPr txBox="1"/>
          <p:nvPr/>
        </p:nvSpPr>
        <p:spPr>
          <a:xfrm>
            <a:off x="1472583" y="5468307"/>
            <a:ext cx="917512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51"/>
            </a:pPr>
            <a:r>
              <a:rPr lang="en-US" altLang="ko-KR" dirty="0"/>
              <a:t> Google Play Store -&gt; MIT A12 Companion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51"/>
            </a:pPr>
            <a:r>
              <a:rPr lang="en-US" altLang="ko-KR" dirty="0"/>
              <a:t> MIT</a:t>
            </a:r>
            <a:r>
              <a:rPr lang="ko-KR" altLang="en-US" dirty="0"/>
              <a:t> </a:t>
            </a:r>
            <a:r>
              <a:rPr lang="en-US" altLang="ko-KR" dirty="0"/>
              <a:t>A12 Companion</a:t>
            </a:r>
            <a:r>
              <a:rPr lang="ko-KR" altLang="en-US" dirty="0"/>
              <a:t> </a:t>
            </a:r>
            <a:r>
              <a:rPr lang="en-US" altLang="ko-KR" dirty="0"/>
              <a:t>-&gt; Scan QR code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AB8977-BC29-4B99-ACE2-60F794D03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324" y="972000"/>
            <a:ext cx="2189188" cy="450000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14FD7042-47E6-4984-9516-161E3ECF1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489" y="972000"/>
            <a:ext cx="2189189" cy="4500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EF1C9A-42EA-4293-B562-2F302596355D}"/>
              </a:ext>
            </a:extLst>
          </p:cNvPr>
          <p:cNvSpPr/>
          <p:nvPr/>
        </p:nvSpPr>
        <p:spPr>
          <a:xfrm>
            <a:off x="7240587" y="2527451"/>
            <a:ext cx="1630363" cy="3046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730DC21-A6B1-479D-B792-C96B84059CAF}"/>
              </a:ext>
            </a:extLst>
          </p:cNvPr>
          <p:cNvGrpSpPr/>
          <p:nvPr/>
        </p:nvGrpSpPr>
        <p:grpSpPr>
          <a:xfrm>
            <a:off x="664170" y="104774"/>
            <a:ext cx="437495" cy="523220"/>
            <a:chOff x="664170" y="85724"/>
            <a:chExt cx="437495" cy="523220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3945773-0C63-4137-AFE7-8DCF32AE047A}"/>
                </a:ext>
              </a:extLst>
            </p:cNvPr>
            <p:cNvSpPr/>
            <p:nvPr/>
          </p:nvSpPr>
          <p:spPr>
            <a:xfrm>
              <a:off x="664170" y="147637"/>
              <a:ext cx="437495" cy="437495"/>
            </a:xfrm>
            <a:prstGeom prst="ellipse">
              <a:avLst/>
            </a:prstGeom>
            <a:solidFill>
              <a:srgbClr val="C5A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8E3B78A-6E57-4512-9967-F829BDC36046}"/>
                </a:ext>
              </a:extLst>
            </p:cNvPr>
            <p:cNvSpPr/>
            <p:nvPr/>
          </p:nvSpPr>
          <p:spPr>
            <a:xfrm>
              <a:off x="685937" y="85724"/>
              <a:ext cx="3802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kern="0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3</a:t>
              </a:r>
              <a:endPara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B4E10E1-222B-459A-AA68-2352858F54AE}"/>
              </a:ext>
            </a:extLst>
          </p:cNvPr>
          <p:cNvSpPr txBox="1"/>
          <p:nvPr/>
        </p:nvSpPr>
        <p:spPr>
          <a:xfrm>
            <a:off x="1101665" y="104775"/>
            <a:ext cx="3399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+mn-ea"/>
              </a:rPr>
              <a:t> MIT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APP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INVENTOR</a:t>
            </a:r>
          </a:p>
        </p:txBody>
      </p:sp>
    </p:spTree>
    <p:extLst>
      <p:ext uri="{BB962C8B-B14F-4D97-AF65-F5344CB8AC3E}">
        <p14:creationId xmlns:p14="http://schemas.microsoft.com/office/powerpoint/2010/main" val="5277599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664170" y="104774"/>
            <a:ext cx="437495" cy="523220"/>
            <a:chOff x="664170" y="85724"/>
            <a:chExt cx="437495" cy="523220"/>
          </a:xfrm>
        </p:grpSpPr>
        <p:sp>
          <p:nvSpPr>
            <p:cNvPr id="25" name="타원 24"/>
            <p:cNvSpPr/>
            <p:nvPr/>
          </p:nvSpPr>
          <p:spPr>
            <a:xfrm>
              <a:off x="664170" y="147637"/>
              <a:ext cx="437495" cy="437495"/>
            </a:xfrm>
            <a:prstGeom prst="ellipse">
              <a:avLst/>
            </a:prstGeom>
            <a:solidFill>
              <a:srgbClr val="C5A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85937" y="85724"/>
              <a:ext cx="3802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kern="0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1</a:t>
              </a:r>
              <a:endPara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405ED3A-0648-4DBC-AD07-BCC345E09211}"/>
              </a:ext>
            </a:extLst>
          </p:cNvPr>
          <p:cNvSpPr txBox="1"/>
          <p:nvPr/>
        </p:nvSpPr>
        <p:spPr>
          <a:xfrm>
            <a:off x="1101665" y="104775"/>
            <a:ext cx="6478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+mn-ea"/>
              </a:rPr>
              <a:t>Bluetooth AT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command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AF6BCF-9D77-4369-B17C-D2A80D58E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97" y="927496"/>
            <a:ext cx="10615136" cy="500300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81D8393-AA0F-482C-AB65-BE137E15A6F8}"/>
              </a:ext>
            </a:extLst>
          </p:cNvPr>
          <p:cNvSpPr/>
          <p:nvPr/>
        </p:nvSpPr>
        <p:spPr>
          <a:xfrm>
            <a:off x="2373923" y="2435469"/>
            <a:ext cx="430823" cy="1934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991E6E-6C94-4903-861E-C01C8B899E51}"/>
              </a:ext>
            </a:extLst>
          </p:cNvPr>
          <p:cNvSpPr/>
          <p:nvPr/>
        </p:nvSpPr>
        <p:spPr>
          <a:xfrm>
            <a:off x="10307516" y="5723793"/>
            <a:ext cx="852017" cy="2067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9880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664170" y="104774"/>
            <a:ext cx="437495" cy="523220"/>
            <a:chOff x="664170" y="85724"/>
            <a:chExt cx="437495" cy="523220"/>
          </a:xfrm>
        </p:grpSpPr>
        <p:sp>
          <p:nvSpPr>
            <p:cNvPr id="25" name="타원 24"/>
            <p:cNvSpPr/>
            <p:nvPr/>
          </p:nvSpPr>
          <p:spPr>
            <a:xfrm>
              <a:off x="664170" y="147637"/>
              <a:ext cx="437495" cy="437495"/>
            </a:xfrm>
            <a:prstGeom prst="ellipse">
              <a:avLst/>
            </a:prstGeom>
            <a:solidFill>
              <a:srgbClr val="C5A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85937" y="85724"/>
              <a:ext cx="3802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kern="0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2</a:t>
              </a:r>
              <a:endPara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405ED3A-0648-4DBC-AD07-BCC345E09211}"/>
              </a:ext>
            </a:extLst>
          </p:cNvPr>
          <p:cNvSpPr txBox="1"/>
          <p:nvPr/>
        </p:nvSpPr>
        <p:spPr>
          <a:xfrm>
            <a:off x="1101665" y="104775"/>
            <a:ext cx="6478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+mn-ea"/>
              </a:rPr>
              <a:t>Bluetooth AT</a:t>
            </a:r>
            <a:r>
              <a:rPr lang="ko-KR" altLang="en-US" sz="2800" b="1" spc="-150" dirty="0">
                <a:latin typeface="+mn-ea"/>
              </a:rPr>
              <a:t> </a:t>
            </a:r>
            <a:r>
              <a:rPr lang="en-US" altLang="ko-KR" sz="2800" b="1" spc="-150" dirty="0">
                <a:latin typeface="+mn-ea"/>
              </a:rPr>
              <a:t>command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E540DD-FD3E-44B0-9188-6905ACFA1D1D}"/>
              </a:ext>
            </a:extLst>
          </p:cNvPr>
          <p:cNvSpPr txBox="1"/>
          <p:nvPr/>
        </p:nvSpPr>
        <p:spPr>
          <a:xfrm>
            <a:off x="430491" y="1027522"/>
            <a:ext cx="11331018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HC-06 AT commands</a:t>
            </a:r>
          </a:p>
          <a:p>
            <a:endParaRPr lang="en-US" altLang="ko-KR" dirty="0"/>
          </a:p>
          <a:p>
            <a:r>
              <a:rPr lang="en-US" altLang="ko-KR" dirty="0"/>
              <a:t>To check connection, send ’AT’, and you should get ‘OK’ back.</a:t>
            </a:r>
          </a:p>
          <a:p>
            <a:r>
              <a:rPr lang="en-US" altLang="ko-KR" dirty="0"/>
              <a:t>	Send: </a:t>
            </a:r>
            <a:r>
              <a:rPr lang="en-US" altLang="ko-KR" b="1" dirty="0"/>
              <a:t>AT</a:t>
            </a:r>
          </a:p>
          <a:p>
            <a:endParaRPr lang="en-US" altLang="ko-KR" dirty="0"/>
          </a:p>
          <a:p>
            <a:r>
              <a:rPr lang="en-US" altLang="ko-KR" dirty="0"/>
              <a:t>To check HC-06 version.</a:t>
            </a:r>
          </a:p>
          <a:p>
            <a:r>
              <a:rPr lang="en-US" altLang="ko-KR" dirty="0"/>
              <a:t>	Send: </a:t>
            </a:r>
            <a:r>
              <a:rPr lang="en-US" altLang="ko-KR" b="1" dirty="0"/>
              <a:t>AT+VERSION</a:t>
            </a:r>
          </a:p>
          <a:p>
            <a:endParaRPr lang="en-US" altLang="ko-KR" dirty="0"/>
          </a:p>
          <a:p>
            <a:r>
              <a:rPr lang="en-US" altLang="ko-KR" dirty="0"/>
              <a:t>To check HC-06 address.</a:t>
            </a:r>
          </a:p>
          <a:p>
            <a:r>
              <a:rPr lang="en-US" altLang="ko-KR" dirty="0"/>
              <a:t>	Send: </a:t>
            </a:r>
            <a:r>
              <a:rPr lang="en-US" altLang="ko-KR" b="1" dirty="0"/>
              <a:t>AT+ADDR</a:t>
            </a:r>
          </a:p>
          <a:p>
            <a:endParaRPr lang="en-US" altLang="ko-KR" dirty="0"/>
          </a:p>
          <a:p>
            <a:r>
              <a:rPr lang="en-US" altLang="ko-KR" dirty="0"/>
              <a:t>To set the device name send below command.</a:t>
            </a:r>
          </a:p>
          <a:p>
            <a:r>
              <a:rPr lang="en-US" altLang="ko-KR" dirty="0"/>
              <a:t>	Send: </a:t>
            </a:r>
            <a:r>
              <a:rPr lang="en-US" altLang="ko-KR" b="1" dirty="0"/>
              <a:t>AT+NAME</a:t>
            </a:r>
            <a:r>
              <a:rPr lang="en-US" altLang="ko-KR" b="1" i="1" dirty="0"/>
              <a:t>DEVICE01</a:t>
            </a:r>
          </a:p>
          <a:p>
            <a:endParaRPr lang="en-US" altLang="ko-KR" dirty="0"/>
          </a:p>
          <a:p>
            <a:r>
              <a:rPr lang="en-US" altLang="ko-KR" dirty="0"/>
              <a:t>To set the Bluetooth password.</a:t>
            </a:r>
          </a:p>
          <a:p>
            <a:r>
              <a:rPr lang="en-US" altLang="ko-KR" dirty="0"/>
              <a:t>	Send: </a:t>
            </a:r>
            <a:r>
              <a:rPr lang="en-US" altLang="ko-KR" b="1" dirty="0"/>
              <a:t>AT+PSWD</a:t>
            </a:r>
            <a:r>
              <a:rPr lang="en-US" altLang="ko-KR" b="1" i="1" dirty="0"/>
              <a:t>1234</a:t>
            </a:r>
          </a:p>
          <a:p>
            <a:endParaRPr lang="en-US" altLang="ko-KR" b="1" dirty="0"/>
          </a:p>
          <a:p>
            <a:r>
              <a:rPr lang="en-US" altLang="ko-KR" dirty="0"/>
              <a:t>To set the </a:t>
            </a:r>
            <a:r>
              <a:rPr lang="en-US" altLang="ko-KR" dirty="0" err="1"/>
              <a:t>baudrate</a:t>
            </a:r>
            <a:r>
              <a:rPr lang="en-US" altLang="ko-KR" dirty="0"/>
              <a:t> send the below command, where ‘X’ is a number corresponding to the </a:t>
            </a:r>
            <a:r>
              <a:rPr lang="en-US" altLang="ko-KR" dirty="0" err="1"/>
              <a:t>baudrate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Send: </a:t>
            </a:r>
            <a:r>
              <a:rPr lang="en-US" altLang="ko-KR" b="1" dirty="0"/>
              <a:t>AT+BAUD</a:t>
            </a:r>
            <a:r>
              <a:rPr lang="en-US" altLang="ko-KR" b="1" i="1" dirty="0"/>
              <a:t>2</a:t>
            </a: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7748BC05-F9D4-4522-8406-D693DD2BDC98}"/>
              </a:ext>
            </a:extLst>
          </p:cNvPr>
          <p:cNvGraphicFramePr>
            <a:graphicFrameLocks noGrp="1"/>
          </p:cNvGraphicFramePr>
          <p:nvPr/>
        </p:nvGraphicFramePr>
        <p:xfrm>
          <a:off x="8508214" y="2114833"/>
          <a:ext cx="2605988" cy="35661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02994">
                  <a:extLst>
                    <a:ext uri="{9D8B030D-6E8A-4147-A177-3AD203B41FA5}">
                      <a16:colId xmlns:a16="http://schemas.microsoft.com/office/drawing/2014/main" val="4174379762"/>
                    </a:ext>
                  </a:extLst>
                </a:gridCol>
                <a:gridCol w="1302994">
                  <a:extLst>
                    <a:ext uri="{9D8B030D-6E8A-4147-A177-3AD203B41FA5}">
                      <a16:colId xmlns:a16="http://schemas.microsoft.com/office/drawing/2014/main" val="3128744328"/>
                    </a:ext>
                  </a:extLst>
                </a:gridCol>
              </a:tblGrid>
              <a:tr h="2151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AT+BAUDX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Baudrate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042340"/>
                  </a:ext>
                </a:extLst>
              </a:tr>
              <a:tr h="2151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1200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377290"/>
                  </a:ext>
                </a:extLst>
              </a:tr>
              <a:tr h="2151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2400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170098"/>
                  </a:ext>
                </a:extLst>
              </a:tr>
              <a:tr h="2151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4800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651541"/>
                  </a:ext>
                </a:extLst>
              </a:tr>
              <a:tr h="2151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9600(default)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524348"/>
                  </a:ext>
                </a:extLst>
              </a:tr>
              <a:tr h="2151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19200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689274"/>
                  </a:ext>
                </a:extLst>
              </a:tr>
              <a:tr h="2151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38400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297599"/>
                  </a:ext>
                </a:extLst>
              </a:tr>
              <a:tr h="2151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57600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474859"/>
                  </a:ext>
                </a:extLst>
              </a:tr>
              <a:tr h="2151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115200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176050"/>
                  </a:ext>
                </a:extLst>
              </a:tr>
              <a:tr h="2151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230400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121276"/>
                  </a:ext>
                </a:extLst>
              </a:tr>
              <a:tr h="2151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460800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02244"/>
                  </a:ext>
                </a:extLst>
              </a:tr>
              <a:tr h="2151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B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921600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64385"/>
                  </a:ext>
                </a:extLst>
              </a:tr>
              <a:tr h="2151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1382400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702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34407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" y="0"/>
            <a:ext cx="12189597" cy="68583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D107194-933F-4780-9DBF-5FBC7B7C11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627" y="246014"/>
            <a:ext cx="6365972" cy="63659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99E72D-247C-4A17-A296-E92DCF872BD7}"/>
              </a:ext>
            </a:extLst>
          </p:cNvPr>
          <p:cNvSpPr txBox="1"/>
          <p:nvPr/>
        </p:nvSpPr>
        <p:spPr>
          <a:xfrm>
            <a:off x="8888274" y="6611779"/>
            <a:ext cx="330372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0563C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Thank You Thanks Gratitude - Free image on 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Pixabay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680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664170" y="104774"/>
            <a:ext cx="437495" cy="523220"/>
            <a:chOff x="664170" y="85724"/>
            <a:chExt cx="437495" cy="523220"/>
          </a:xfrm>
        </p:grpSpPr>
        <p:sp>
          <p:nvSpPr>
            <p:cNvPr id="25" name="타원 24"/>
            <p:cNvSpPr/>
            <p:nvPr/>
          </p:nvSpPr>
          <p:spPr>
            <a:xfrm>
              <a:off x="664170" y="147637"/>
              <a:ext cx="437495" cy="437495"/>
            </a:xfrm>
            <a:prstGeom prst="ellipse">
              <a:avLst/>
            </a:prstGeom>
            <a:solidFill>
              <a:srgbClr val="C5A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85937" y="85724"/>
              <a:ext cx="3802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kern="0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2</a:t>
              </a:r>
              <a:endPara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405ED3A-0648-4DBC-AD07-BCC345E09211}"/>
              </a:ext>
            </a:extLst>
          </p:cNvPr>
          <p:cNvSpPr txBox="1"/>
          <p:nvPr/>
        </p:nvSpPr>
        <p:spPr>
          <a:xfrm>
            <a:off x="1101665" y="104775"/>
            <a:ext cx="6478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+mn-ea"/>
              </a:rPr>
              <a:t>Arduino Communication method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194B21-4491-4D82-9C4E-55FD0968317E}"/>
              </a:ext>
            </a:extLst>
          </p:cNvPr>
          <p:cNvSpPr txBox="1"/>
          <p:nvPr/>
        </p:nvSpPr>
        <p:spPr>
          <a:xfrm>
            <a:off x="664170" y="914400"/>
            <a:ext cx="10851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Serial Interface</a:t>
            </a:r>
            <a:endParaRPr lang="ko-KR" altLang="en-US" sz="24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8DA5AE6-16FE-40D9-BD11-F4A41C5CA0CF}"/>
              </a:ext>
            </a:extLst>
          </p:cNvPr>
          <p:cNvGrpSpPr/>
          <p:nvPr/>
        </p:nvGrpSpPr>
        <p:grpSpPr>
          <a:xfrm>
            <a:off x="1152136" y="2075715"/>
            <a:ext cx="4981575" cy="981075"/>
            <a:chOff x="2390775" y="2055615"/>
            <a:chExt cx="4981575" cy="98107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2035DF8-934A-4A09-BFA1-B4D1E3266132}"/>
                </a:ext>
              </a:extLst>
            </p:cNvPr>
            <p:cNvSpPr/>
            <p:nvPr/>
          </p:nvSpPr>
          <p:spPr>
            <a:xfrm>
              <a:off x="2390775" y="2055615"/>
              <a:ext cx="895350" cy="981075"/>
            </a:xfrm>
            <a:prstGeom prst="rect">
              <a:avLst/>
            </a:prstGeom>
            <a:noFill/>
            <a:ln w="28575">
              <a:solidFill>
                <a:srgbClr val="B754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OUT</a:t>
              </a: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CLK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7872CB8-F416-41F7-A702-6E53082ACEE2}"/>
                </a:ext>
              </a:extLst>
            </p:cNvPr>
            <p:cNvSpPr/>
            <p:nvPr/>
          </p:nvSpPr>
          <p:spPr>
            <a:xfrm>
              <a:off x="6477000" y="2055615"/>
              <a:ext cx="895350" cy="981075"/>
            </a:xfrm>
            <a:prstGeom prst="rect">
              <a:avLst/>
            </a:prstGeom>
            <a:noFill/>
            <a:ln w="28575">
              <a:solidFill>
                <a:srgbClr val="B754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IN</a:t>
              </a: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CLK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1495F112-CAE3-40E1-8E0D-14C58342141D}"/>
                </a:ext>
              </a:extLst>
            </p:cNvPr>
            <p:cNvCxnSpPr>
              <a:cxnSpLocks/>
            </p:cNvCxnSpPr>
            <p:nvPr/>
          </p:nvCxnSpPr>
          <p:spPr>
            <a:xfrm>
              <a:off x="3306762" y="2296360"/>
              <a:ext cx="3157538" cy="0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BEE3815A-E568-441F-921E-6B9616EE77E2}"/>
                </a:ext>
              </a:extLst>
            </p:cNvPr>
            <p:cNvGrpSpPr/>
            <p:nvPr/>
          </p:nvGrpSpPr>
          <p:grpSpPr>
            <a:xfrm>
              <a:off x="3300413" y="2677361"/>
              <a:ext cx="3163888" cy="196850"/>
              <a:chOff x="3382962" y="3895726"/>
              <a:chExt cx="3904457" cy="196850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3166DD17-BB57-4581-9664-422CE7011B87}"/>
                  </a:ext>
                </a:extLst>
              </p:cNvPr>
              <p:cNvGrpSpPr/>
              <p:nvPr/>
            </p:nvGrpSpPr>
            <p:grpSpPr>
              <a:xfrm>
                <a:off x="3382962" y="3895726"/>
                <a:ext cx="1953023" cy="196850"/>
                <a:chOff x="3382962" y="3895726"/>
                <a:chExt cx="1953023" cy="196850"/>
              </a:xfrm>
            </p:grpSpPr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30E183D3-B75C-4EFF-BD52-8DB7FB4DE866}"/>
                    </a:ext>
                  </a:extLst>
                </p:cNvPr>
                <p:cNvGrpSpPr/>
                <p:nvPr/>
              </p:nvGrpSpPr>
              <p:grpSpPr>
                <a:xfrm>
                  <a:off x="3382962" y="3895726"/>
                  <a:ext cx="490538" cy="196850"/>
                  <a:chOff x="3382962" y="3895726"/>
                  <a:chExt cx="490538" cy="196850"/>
                </a:xfrm>
              </p:grpSpPr>
              <p:cxnSp>
                <p:nvCxnSpPr>
                  <p:cNvPr id="24" name="연결선: 꺾임 23">
                    <a:extLst>
                      <a:ext uri="{FF2B5EF4-FFF2-40B4-BE49-F238E27FC236}">
                        <a16:creationId xmlns:a16="http://schemas.microsoft.com/office/drawing/2014/main" id="{8F59B1FB-9D12-4835-9771-0277577ED5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382962" y="3895726"/>
                    <a:ext cx="251619" cy="196850"/>
                  </a:xfrm>
                  <a:prstGeom prst="bentConnector3">
                    <a:avLst/>
                  </a:prstGeom>
                  <a:ln w="1905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연결선: 꺾임 34">
                    <a:extLst>
                      <a:ext uri="{FF2B5EF4-FFF2-40B4-BE49-F238E27FC236}">
                        <a16:creationId xmlns:a16="http://schemas.microsoft.com/office/drawing/2014/main" id="{F8379537-7896-434C-85AC-4AE75AD8AD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3621881" y="3895726"/>
                    <a:ext cx="251619" cy="196850"/>
                  </a:xfrm>
                  <a:prstGeom prst="bentConnector3">
                    <a:avLst/>
                  </a:prstGeom>
                  <a:ln w="1905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EFECE9D-71F4-4155-8566-C1ABA5130C79}"/>
                    </a:ext>
                  </a:extLst>
                </p:cNvPr>
                <p:cNvGrpSpPr/>
                <p:nvPr/>
              </p:nvGrpSpPr>
              <p:grpSpPr>
                <a:xfrm>
                  <a:off x="3867150" y="3895726"/>
                  <a:ext cx="490538" cy="196850"/>
                  <a:chOff x="3382962" y="3895726"/>
                  <a:chExt cx="490538" cy="196850"/>
                </a:xfrm>
              </p:grpSpPr>
              <p:cxnSp>
                <p:nvCxnSpPr>
                  <p:cNvPr id="40" name="연결선: 꺾임 39">
                    <a:extLst>
                      <a:ext uri="{FF2B5EF4-FFF2-40B4-BE49-F238E27FC236}">
                        <a16:creationId xmlns:a16="http://schemas.microsoft.com/office/drawing/2014/main" id="{234E7BDD-D6B5-45DD-8C1B-DBBBD3C6E3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382962" y="3895726"/>
                    <a:ext cx="251619" cy="196850"/>
                  </a:xfrm>
                  <a:prstGeom prst="bentConnector3">
                    <a:avLst/>
                  </a:prstGeom>
                  <a:ln w="1905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연결선: 꺾임 40">
                    <a:extLst>
                      <a:ext uri="{FF2B5EF4-FFF2-40B4-BE49-F238E27FC236}">
                        <a16:creationId xmlns:a16="http://schemas.microsoft.com/office/drawing/2014/main" id="{E3552CBE-1BCA-44D1-B0C7-7718C49DC4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3621881" y="3895726"/>
                    <a:ext cx="251619" cy="196850"/>
                  </a:xfrm>
                  <a:prstGeom prst="bentConnector3">
                    <a:avLst/>
                  </a:prstGeom>
                  <a:ln w="1905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F5E69CBF-8714-4486-BE16-EAD39C149213}"/>
                    </a:ext>
                  </a:extLst>
                </p:cNvPr>
                <p:cNvGrpSpPr/>
                <p:nvPr/>
              </p:nvGrpSpPr>
              <p:grpSpPr>
                <a:xfrm>
                  <a:off x="4354513" y="3895726"/>
                  <a:ext cx="490538" cy="196850"/>
                  <a:chOff x="3382962" y="3895726"/>
                  <a:chExt cx="490538" cy="196850"/>
                </a:xfrm>
              </p:grpSpPr>
              <p:cxnSp>
                <p:nvCxnSpPr>
                  <p:cNvPr id="43" name="연결선: 꺾임 42">
                    <a:extLst>
                      <a:ext uri="{FF2B5EF4-FFF2-40B4-BE49-F238E27FC236}">
                        <a16:creationId xmlns:a16="http://schemas.microsoft.com/office/drawing/2014/main" id="{543AD994-7CF4-4FF3-9B11-478AB44BB0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382962" y="3895726"/>
                    <a:ext cx="251619" cy="196850"/>
                  </a:xfrm>
                  <a:prstGeom prst="bentConnector3">
                    <a:avLst/>
                  </a:prstGeom>
                  <a:ln w="1905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연결선: 꺾임 43">
                    <a:extLst>
                      <a:ext uri="{FF2B5EF4-FFF2-40B4-BE49-F238E27FC236}">
                        <a16:creationId xmlns:a16="http://schemas.microsoft.com/office/drawing/2014/main" id="{92DEF867-F8C3-4B9F-9489-B81FBB461A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3621881" y="3895726"/>
                    <a:ext cx="251619" cy="196850"/>
                  </a:xfrm>
                  <a:prstGeom prst="bentConnector3">
                    <a:avLst/>
                  </a:prstGeom>
                  <a:ln w="1905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83D1818A-95B6-46A7-A2AF-F66E963E4DFB}"/>
                    </a:ext>
                  </a:extLst>
                </p:cNvPr>
                <p:cNvGrpSpPr/>
                <p:nvPr/>
              </p:nvGrpSpPr>
              <p:grpSpPr>
                <a:xfrm>
                  <a:off x="4845447" y="3895726"/>
                  <a:ext cx="490538" cy="196850"/>
                  <a:chOff x="3382962" y="3895726"/>
                  <a:chExt cx="490538" cy="196850"/>
                </a:xfrm>
              </p:grpSpPr>
              <p:cxnSp>
                <p:nvCxnSpPr>
                  <p:cNvPr id="46" name="연결선: 꺾임 45">
                    <a:extLst>
                      <a:ext uri="{FF2B5EF4-FFF2-40B4-BE49-F238E27FC236}">
                        <a16:creationId xmlns:a16="http://schemas.microsoft.com/office/drawing/2014/main" id="{73185496-B973-49D5-AEF9-4969F5B3DC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382962" y="3895726"/>
                    <a:ext cx="251619" cy="196850"/>
                  </a:xfrm>
                  <a:prstGeom prst="bentConnector3">
                    <a:avLst/>
                  </a:prstGeom>
                  <a:ln w="1905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연결선: 꺾임 46">
                    <a:extLst>
                      <a:ext uri="{FF2B5EF4-FFF2-40B4-BE49-F238E27FC236}">
                        <a16:creationId xmlns:a16="http://schemas.microsoft.com/office/drawing/2014/main" id="{B579FBB7-C57E-48FF-B4A1-DB60CA1202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3621881" y="3895726"/>
                    <a:ext cx="251619" cy="196850"/>
                  </a:xfrm>
                  <a:prstGeom prst="bentConnector3">
                    <a:avLst/>
                  </a:prstGeom>
                  <a:ln w="1905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3E666CCB-709F-4B53-A6BD-9551E72E333B}"/>
                  </a:ext>
                </a:extLst>
              </p:cNvPr>
              <p:cNvGrpSpPr/>
              <p:nvPr/>
            </p:nvGrpSpPr>
            <p:grpSpPr>
              <a:xfrm>
                <a:off x="5334396" y="3895726"/>
                <a:ext cx="1953023" cy="196850"/>
                <a:chOff x="3382962" y="3895726"/>
                <a:chExt cx="1953023" cy="196850"/>
              </a:xfrm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110D6597-AD8B-4EAA-A5AB-2CD278642DB1}"/>
                    </a:ext>
                  </a:extLst>
                </p:cNvPr>
                <p:cNvGrpSpPr/>
                <p:nvPr/>
              </p:nvGrpSpPr>
              <p:grpSpPr>
                <a:xfrm>
                  <a:off x="3382962" y="3895726"/>
                  <a:ext cx="490538" cy="196850"/>
                  <a:chOff x="3382962" y="3895726"/>
                  <a:chExt cx="490538" cy="196850"/>
                </a:xfrm>
              </p:grpSpPr>
              <p:cxnSp>
                <p:nvCxnSpPr>
                  <p:cNvPr id="60" name="연결선: 꺾임 59">
                    <a:extLst>
                      <a:ext uri="{FF2B5EF4-FFF2-40B4-BE49-F238E27FC236}">
                        <a16:creationId xmlns:a16="http://schemas.microsoft.com/office/drawing/2014/main" id="{2031089D-F96F-47E5-8A98-74C1F8C8B3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382962" y="3895726"/>
                    <a:ext cx="251619" cy="196850"/>
                  </a:xfrm>
                  <a:prstGeom prst="bentConnector3">
                    <a:avLst/>
                  </a:prstGeom>
                  <a:ln w="1905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연결선: 꺾임 60">
                    <a:extLst>
                      <a:ext uri="{FF2B5EF4-FFF2-40B4-BE49-F238E27FC236}">
                        <a16:creationId xmlns:a16="http://schemas.microsoft.com/office/drawing/2014/main" id="{7384F5FE-35BE-409F-A51B-05F881EAF0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3621881" y="3895726"/>
                    <a:ext cx="251619" cy="196850"/>
                  </a:xfrm>
                  <a:prstGeom prst="bentConnector3">
                    <a:avLst/>
                  </a:prstGeom>
                  <a:ln w="1905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45B576CB-2636-4E54-AFFB-65CE7F787A3A}"/>
                    </a:ext>
                  </a:extLst>
                </p:cNvPr>
                <p:cNvGrpSpPr/>
                <p:nvPr/>
              </p:nvGrpSpPr>
              <p:grpSpPr>
                <a:xfrm>
                  <a:off x="3867150" y="3895726"/>
                  <a:ext cx="490538" cy="196850"/>
                  <a:chOff x="3382962" y="3895726"/>
                  <a:chExt cx="490538" cy="196850"/>
                </a:xfrm>
              </p:grpSpPr>
              <p:cxnSp>
                <p:nvCxnSpPr>
                  <p:cNvPr id="58" name="연결선: 꺾임 57">
                    <a:extLst>
                      <a:ext uri="{FF2B5EF4-FFF2-40B4-BE49-F238E27FC236}">
                        <a16:creationId xmlns:a16="http://schemas.microsoft.com/office/drawing/2014/main" id="{D12F3CE8-2782-470F-A1D8-C3FEBB0218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382962" y="3895726"/>
                    <a:ext cx="251619" cy="196850"/>
                  </a:xfrm>
                  <a:prstGeom prst="bentConnector3">
                    <a:avLst/>
                  </a:prstGeom>
                  <a:ln w="1905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연결선: 꺾임 58">
                    <a:extLst>
                      <a:ext uri="{FF2B5EF4-FFF2-40B4-BE49-F238E27FC236}">
                        <a16:creationId xmlns:a16="http://schemas.microsoft.com/office/drawing/2014/main" id="{DAC5D5A9-C384-4812-BFDF-34047B40E5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3621881" y="3895726"/>
                    <a:ext cx="251619" cy="196850"/>
                  </a:xfrm>
                  <a:prstGeom prst="bentConnector3">
                    <a:avLst/>
                  </a:prstGeom>
                  <a:ln w="1905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AE8E48E6-BB75-47D8-8D50-2A2F8CB69D46}"/>
                    </a:ext>
                  </a:extLst>
                </p:cNvPr>
                <p:cNvGrpSpPr/>
                <p:nvPr/>
              </p:nvGrpSpPr>
              <p:grpSpPr>
                <a:xfrm>
                  <a:off x="4354513" y="3895726"/>
                  <a:ext cx="490538" cy="196850"/>
                  <a:chOff x="3382962" y="3895726"/>
                  <a:chExt cx="490538" cy="196850"/>
                </a:xfrm>
              </p:grpSpPr>
              <p:cxnSp>
                <p:nvCxnSpPr>
                  <p:cNvPr id="56" name="연결선: 꺾임 55">
                    <a:extLst>
                      <a:ext uri="{FF2B5EF4-FFF2-40B4-BE49-F238E27FC236}">
                        <a16:creationId xmlns:a16="http://schemas.microsoft.com/office/drawing/2014/main" id="{2EC3EE4B-8181-4239-9908-613273FCCA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382962" y="3895726"/>
                    <a:ext cx="251619" cy="196850"/>
                  </a:xfrm>
                  <a:prstGeom prst="bentConnector3">
                    <a:avLst/>
                  </a:prstGeom>
                  <a:ln w="1905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연결선: 꺾임 56">
                    <a:extLst>
                      <a:ext uri="{FF2B5EF4-FFF2-40B4-BE49-F238E27FC236}">
                        <a16:creationId xmlns:a16="http://schemas.microsoft.com/office/drawing/2014/main" id="{311BCC6F-0E6C-402C-8001-1F1C26685E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3621881" y="3895726"/>
                    <a:ext cx="251619" cy="196850"/>
                  </a:xfrm>
                  <a:prstGeom prst="bentConnector3">
                    <a:avLst/>
                  </a:prstGeom>
                  <a:ln w="1905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2B685674-9439-4910-851C-710D7A79F82E}"/>
                    </a:ext>
                  </a:extLst>
                </p:cNvPr>
                <p:cNvGrpSpPr/>
                <p:nvPr/>
              </p:nvGrpSpPr>
              <p:grpSpPr>
                <a:xfrm>
                  <a:off x="4845447" y="3895726"/>
                  <a:ext cx="490538" cy="196850"/>
                  <a:chOff x="3382962" y="3895726"/>
                  <a:chExt cx="490538" cy="196850"/>
                </a:xfrm>
              </p:grpSpPr>
              <p:cxnSp>
                <p:nvCxnSpPr>
                  <p:cNvPr id="54" name="연결선: 꺾임 53">
                    <a:extLst>
                      <a:ext uri="{FF2B5EF4-FFF2-40B4-BE49-F238E27FC236}">
                        <a16:creationId xmlns:a16="http://schemas.microsoft.com/office/drawing/2014/main" id="{058C1D81-68D6-4B60-A5D8-3FEF24410A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382962" y="3895726"/>
                    <a:ext cx="251619" cy="196850"/>
                  </a:xfrm>
                  <a:prstGeom prst="bentConnector3">
                    <a:avLst/>
                  </a:prstGeom>
                  <a:ln w="1905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연결선: 꺾임 54">
                    <a:extLst>
                      <a:ext uri="{FF2B5EF4-FFF2-40B4-BE49-F238E27FC236}">
                        <a16:creationId xmlns:a16="http://schemas.microsoft.com/office/drawing/2014/main" id="{979CD913-2C40-496E-BE72-DCF8D7815D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3621881" y="3895726"/>
                    <a:ext cx="251619" cy="196850"/>
                  </a:xfrm>
                  <a:prstGeom prst="bentConnector3">
                    <a:avLst/>
                  </a:prstGeom>
                  <a:ln w="1905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7A6B5DE0-24B4-450D-85ED-F583B4AFD265}"/>
                </a:ext>
              </a:extLst>
            </p:cNvPr>
            <p:cNvCxnSpPr>
              <a:cxnSpLocks/>
            </p:cNvCxnSpPr>
            <p:nvPr/>
          </p:nvCxnSpPr>
          <p:spPr>
            <a:xfrm>
              <a:off x="6360318" y="2874211"/>
              <a:ext cx="106363" cy="0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407082E8-227C-4553-A629-CA84E2EC334A}"/>
                </a:ext>
              </a:extLst>
            </p:cNvPr>
            <p:cNvSpPr/>
            <p:nvPr/>
          </p:nvSpPr>
          <p:spPr>
            <a:xfrm>
              <a:off x="3411620" y="2210635"/>
              <a:ext cx="174625" cy="1777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B754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b0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F4288C40-8991-428E-8914-06B5EFCBB616}"/>
                </a:ext>
              </a:extLst>
            </p:cNvPr>
            <p:cNvSpPr/>
            <p:nvPr/>
          </p:nvSpPr>
          <p:spPr>
            <a:xfrm>
              <a:off x="3792546" y="2210635"/>
              <a:ext cx="174625" cy="1777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B754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b1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8343C08D-B5F5-4987-A4DF-3D4648357268}"/>
                </a:ext>
              </a:extLst>
            </p:cNvPr>
            <p:cNvSpPr/>
            <p:nvPr/>
          </p:nvSpPr>
          <p:spPr>
            <a:xfrm>
              <a:off x="4185493" y="2207462"/>
              <a:ext cx="174625" cy="1777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B754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b2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1B6948F2-D330-4925-B79C-910394E5F29B}"/>
                </a:ext>
              </a:extLst>
            </p:cNvPr>
            <p:cNvSpPr/>
            <p:nvPr/>
          </p:nvSpPr>
          <p:spPr>
            <a:xfrm>
              <a:off x="4596010" y="2207462"/>
              <a:ext cx="174625" cy="1777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B754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b3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FAFEE026-35B1-4765-B82F-FAA818553020}"/>
                </a:ext>
              </a:extLst>
            </p:cNvPr>
            <p:cNvSpPr/>
            <p:nvPr/>
          </p:nvSpPr>
          <p:spPr>
            <a:xfrm>
              <a:off x="4992546" y="2207462"/>
              <a:ext cx="174625" cy="1777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B754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b4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6B7A5925-6360-4458-AD3E-339A697FE3A5}"/>
                </a:ext>
              </a:extLst>
            </p:cNvPr>
            <p:cNvSpPr/>
            <p:nvPr/>
          </p:nvSpPr>
          <p:spPr>
            <a:xfrm>
              <a:off x="5383284" y="2201113"/>
              <a:ext cx="174625" cy="1777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B754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b5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E97DDB0E-BED9-4DDE-9250-427936F9A433}"/>
                </a:ext>
              </a:extLst>
            </p:cNvPr>
            <p:cNvSpPr/>
            <p:nvPr/>
          </p:nvSpPr>
          <p:spPr>
            <a:xfrm>
              <a:off x="5779820" y="2201113"/>
              <a:ext cx="174625" cy="1777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B754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b6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AD6067E2-4FA3-4F23-9C4D-21E738F46D48}"/>
                </a:ext>
              </a:extLst>
            </p:cNvPr>
            <p:cNvSpPr/>
            <p:nvPr/>
          </p:nvSpPr>
          <p:spPr>
            <a:xfrm>
              <a:off x="6171505" y="2213809"/>
              <a:ext cx="174625" cy="1777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B754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b7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37C6B46-76A0-44DB-97B9-E4AA0FB39A29}"/>
              </a:ext>
            </a:extLst>
          </p:cNvPr>
          <p:cNvSpPr txBox="1"/>
          <p:nvPr/>
        </p:nvSpPr>
        <p:spPr>
          <a:xfrm>
            <a:off x="876053" y="1462643"/>
            <a:ext cx="2838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1). Synchronous Serial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9BD6E7-43ED-4C49-A260-42184ED9500E}"/>
              </a:ext>
            </a:extLst>
          </p:cNvPr>
          <p:cNvSpPr txBox="1"/>
          <p:nvPr/>
        </p:nvSpPr>
        <p:spPr>
          <a:xfrm>
            <a:off x="6416981" y="1919406"/>
            <a:ext cx="53463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Data is sent in a continuous stream at constant rate. The </a:t>
            </a:r>
            <a:r>
              <a:rPr lang="en-US" altLang="ko-KR" dirty="0">
                <a:solidFill>
                  <a:srgbClr val="FF0000"/>
                </a:solidFill>
              </a:rPr>
              <a:t>clocks</a:t>
            </a:r>
            <a:r>
              <a:rPr lang="en-US" altLang="ko-KR" dirty="0"/>
              <a:t> in the transmitting and receiving devices are synchronized. No start or stop bits are required.</a:t>
            </a:r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53507F9-9FCE-48FF-9938-46BC9FEFFB9A}"/>
              </a:ext>
            </a:extLst>
          </p:cNvPr>
          <p:cNvSpPr/>
          <p:nvPr/>
        </p:nvSpPr>
        <p:spPr>
          <a:xfrm>
            <a:off x="1152136" y="4414283"/>
            <a:ext cx="895350" cy="981075"/>
          </a:xfrm>
          <a:prstGeom prst="rect">
            <a:avLst/>
          </a:prstGeom>
          <a:noFill/>
          <a:ln w="28575">
            <a:solidFill>
              <a:srgbClr val="B754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OUT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16F34AB-DDDC-4F64-8C23-257F73A2D90D}"/>
              </a:ext>
            </a:extLst>
          </p:cNvPr>
          <p:cNvSpPr/>
          <p:nvPr/>
        </p:nvSpPr>
        <p:spPr>
          <a:xfrm>
            <a:off x="5238361" y="4414283"/>
            <a:ext cx="895350" cy="981075"/>
          </a:xfrm>
          <a:prstGeom prst="rect">
            <a:avLst/>
          </a:prstGeom>
          <a:noFill/>
          <a:ln w="28575">
            <a:solidFill>
              <a:srgbClr val="B754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IN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50C8F12-AA2F-42BD-B68C-95037943249A}"/>
              </a:ext>
            </a:extLst>
          </p:cNvPr>
          <p:cNvCxnSpPr>
            <a:cxnSpLocks/>
          </p:cNvCxnSpPr>
          <p:nvPr/>
        </p:nvCxnSpPr>
        <p:spPr>
          <a:xfrm>
            <a:off x="2068123" y="4655028"/>
            <a:ext cx="3170238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9564D55B-AB7A-45D3-A1BA-21DDDEF0FE94}"/>
              </a:ext>
            </a:extLst>
          </p:cNvPr>
          <p:cNvCxnSpPr>
            <a:cxnSpLocks/>
          </p:cNvCxnSpPr>
          <p:nvPr/>
        </p:nvCxnSpPr>
        <p:spPr>
          <a:xfrm>
            <a:off x="5133584" y="5232879"/>
            <a:ext cx="106363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3C1DEC86-FDC3-4B6F-A044-62DC9FCB0727}"/>
              </a:ext>
            </a:extLst>
          </p:cNvPr>
          <p:cNvSpPr/>
          <p:nvPr/>
        </p:nvSpPr>
        <p:spPr>
          <a:xfrm>
            <a:off x="2141296" y="4569303"/>
            <a:ext cx="174625" cy="177796"/>
          </a:xfrm>
          <a:prstGeom prst="ellipse">
            <a:avLst/>
          </a:prstGeom>
          <a:solidFill>
            <a:schemeClr val="bg1"/>
          </a:solidFill>
          <a:ln w="19050">
            <a:solidFill>
              <a:srgbClr val="B754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b0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630FC95-0C3B-489E-8314-1BA036F2470D}"/>
              </a:ext>
            </a:extLst>
          </p:cNvPr>
          <p:cNvSpPr/>
          <p:nvPr/>
        </p:nvSpPr>
        <p:spPr>
          <a:xfrm>
            <a:off x="2447394" y="4569303"/>
            <a:ext cx="174625" cy="177796"/>
          </a:xfrm>
          <a:prstGeom prst="ellipse">
            <a:avLst/>
          </a:prstGeom>
          <a:solidFill>
            <a:schemeClr val="bg1"/>
          </a:solidFill>
          <a:ln w="19050">
            <a:solidFill>
              <a:srgbClr val="B754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b1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918687DA-D3F5-4D47-8F87-F13AE172DACE}"/>
              </a:ext>
            </a:extLst>
          </p:cNvPr>
          <p:cNvSpPr/>
          <p:nvPr/>
        </p:nvSpPr>
        <p:spPr>
          <a:xfrm>
            <a:off x="2761114" y="4566131"/>
            <a:ext cx="174625" cy="177796"/>
          </a:xfrm>
          <a:prstGeom prst="ellipse">
            <a:avLst/>
          </a:prstGeom>
          <a:solidFill>
            <a:schemeClr val="bg1"/>
          </a:solidFill>
          <a:ln w="19050">
            <a:solidFill>
              <a:srgbClr val="B754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b2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F2528FE-05A1-4A43-9040-ECF9450C7EBC}"/>
              </a:ext>
            </a:extLst>
          </p:cNvPr>
          <p:cNvSpPr/>
          <p:nvPr/>
        </p:nvSpPr>
        <p:spPr>
          <a:xfrm>
            <a:off x="3075806" y="4566131"/>
            <a:ext cx="174625" cy="177796"/>
          </a:xfrm>
          <a:prstGeom prst="ellipse">
            <a:avLst/>
          </a:prstGeom>
          <a:solidFill>
            <a:schemeClr val="bg1"/>
          </a:solidFill>
          <a:ln w="19050">
            <a:solidFill>
              <a:srgbClr val="B754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b3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77CE4851-4BEA-4E98-BD8A-10723FE17C35}"/>
              </a:ext>
            </a:extLst>
          </p:cNvPr>
          <p:cNvSpPr/>
          <p:nvPr/>
        </p:nvSpPr>
        <p:spPr>
          <a:xfrm>
            <a:off x="3396831" y="4566131"/>
            <a:ext cx="174625" cy="177796"/>
          </a:xfrm>
          <a:prstGeom prst="ellipse">
            <a:avLst/>
          </a:prstGeom>
          <a:solidFill>
            <a:schemeClr val="bg1"/>
          </a:solidFill>
          <a:ln w="19050">
            <a:solidFill>
              <a:srgbClr val="B754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b4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9B0A4BBC-5BBF-4DDF-B911-BDE47A4302A9}"/>
              </a:ext>
            </a:extLst>
          </p:cNvPr>
          <p:cNvSpPr/>
          <p:nvPr/>
        </p:nvSpPr>
        <p:spPr>
          <a:xfrm>
            <a:off x="3714981" y="4559781"/>
            <a:ext cx="174625" cy="177796"/>
          </a:xfrm>
          <a:prstGeom prst="ellipse">
            <a:avLst/>
          </a:prstGeom>
          <a:solidFill>
            <a:schemeClr val="bg1"/>
          </a:solidFill>
          <a:ln w="19050">
            <a:solidFill>
              <a:srgbClr val="B754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b5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D122BC0F-CE5D-4ED5-926E-422B25569F2C}"/>
              </a:ext>
            </a:extLst>
          </p:cNvPr>
          <p:cNvSpPr/>
          <p:nvPr/>
        </p:nvSpPr>
        <p:spPr>
          <a:xfrm>
            <a:off x="4022848" y="4559781"/>
            <a:ext cx="174625" cy="177796"/>
          </a:xfrm>
          <a:prstGeom prst="ellipse">
            <a:avLst/>
          </a:prstGeom>
          <a:solidFill>
            <a:schemeClr val="bg1"/>
          </a:solidFill>
          <a:ln w="19050">
            <a:solidFill>
              <a:srgbClr val="B754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b6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D067578D-F770-4A4B-BEAF-F6293CEC2CF9}"/>
              </a:ext>
            </a:extLst>
          </p:cNvPr>
          <p:cNvSpPr/>
          <p:nvPr/>
        </p:nvSpPr>
        <p:spPr>
          <a:xfrm>
            <a:off x="4340821" y="4566131"/>
            <a:ext cx="174625" cy="177796"/>
          </a:xfrm>
          <a:prstGeom prst="ellipse">
            <a:avLst/>
          </a:prstGeom>
          <a:solidFill>
            <a:schemeClr val="bg1"/>
          </a:solidFill>
          <a:ln w="19050">
            <a:solidFill>
              <a:srgbClr val="B754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b7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3A16597-512E-4839-879E-4F5702C12500}"/>
              </a:ext>
            </a:extLst>
          </p:cNvPr>
          <p:cNvSpPr txBox="1"/>
          <p:nvPr/>
        </p:nvSpPr>
        <p:spPr>
          <a:xfrm>
            <a:off x="876053" y="3801211"/>
            <a:ext cx="2767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2). Asynchronous Serial</a:t>
            </a:r>
            <a:endParaRPr lang="ko-KR" altLang="en-US" b="1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3984824-E5C2-4670-8FDC-DE5850982050}"/>
              </a:ext>
            </a:extLst>
          </p:cNvPr>
          <p:cNvSpPr txBox="1"/>
          <p:nvPr/>
        </p:nvSpPr>
        <p:spPr>
          <a:xfrm>
            <a:off x="6416981" y="4276446"/>
            <a:ext cx="53463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Instead of a common synchronization signal, the data stream contains synchronization information in form of start and stop signals, before and after each unit of transmission, respectively.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330E344-0673-4CCF-A5F2-A51DBAFE8F86}"/>
              </a:ext>
            </a:extLst>
          </p:cNvPr>
          <p:cNvGrpSpPr/>
          <p:nvPr/>
        </p:nvGrpSpPr>
        <p:grpSpPr>
          <a:xfrm>
            <a:off x="2375301" y="5036029"/>
            <a:ext cx="2850357" cy="196850"/>
            <a:chOff x="1662638" y="5036029"/>
            <a:chExt cx="3563024" cy="196850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328B18E-4077-45F4-A16C-8D71A0C11B4B}"/>
                </a:ext>
              </a:extLst>
            </p:cNvPr>
            <p:cNvGrpSpPr/>
            <p:nvPr/>
          </p:nvGrpSpPr>
          <p:grpSpPr>
            <a:xfrm>
              <a:off x="2061774" y="5036029"/>
              <a:ext cx="3163888" cy="196850"/>
              <a:chOff x="3382962" y="3895726"/>
              <a:chExt cx="3904457" cy="196850"/>
            </a:xfrm>
          </p:grpSpPr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FC4CE8CE-651C-4EF4-9C13-99927B63444D}"/>
                  </a:ext>
                </a:extLst>
              </p:cNvPr>
              <p:cNvGrpSpPr/>
              <p:nvPr/>
            </p:nvGrpSpPr>
            <p:grpSpPr>
              <a:xfrm>
                <a:off x="3382962" y="3895726"/>
                <a:ext cx="1714103" cy="196850"/>
                <a:chOff x="3382962" y="3895726"/>
                <a:chExt cx="1714103" cy="196850"/>
              </a:xfrm>
            </p:grpSpPr>
            <p:cxnSp>
              <p:nvCxnSpPr>
                <p:cNvPr id="111" name="연결선: 꺾임 110">
                  <a:extLst>
                    <a:ext uri="{FF2B5EF4-FFF2-40B4-BE49-F238E27FC236}">
                      <a16:creationId xmlns:a16="http://schemas.microsoft.com/office/drawing/2014/main" id="{8E80F9AB-5FDE-4A21-8C86-42E82D21FA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82962" y="3895726"/>
                  <a:ext cx="251619" cy="196850"/>
                </a:xfrm>
                <a:prstGeom prst="bentConnector3">
                  <a:avLst/>
                </a:prstGeom>
                <a:ln w="190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연결선: 꺾임 109">
                  <a:extLst>
                    <a:ext uri="{FF2B5EF4-FFF2-40B4-BE49-F238E27FC236}">
                      <a16:creationId xmlns:a16="http://schemas.microsoft.com/office/drawing/2014/main" id="{84FCEC91-05A4-4CA4-9C43-730205AE66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106069" y="3895726"/>
                  <a:ext cx="251619" cy="196850"/>
                </a:xfrm>
                <a:prstGeom prst="bentConnector3">
                  <a:avLst/>
                </a:prstGeom>
                <a:ln w="190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연결선: 꺾임 104">
                  <a:extLst>
                    <a:ext uri="{FF2B5EF4-FFF2-40B4-BE49-F238E27FC236}">
                      <a16:creationId xmlns:a16="http://schemas.microsoft.com/office/drawing/2014/main" id="{C2780170-1348-4330-A905-4B66FD3ACE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45447" y="3895726"/>
                  <a:ext cx="251618" cy="196850"/>
                </a:xfrm>
                <a:prstGeom prst="bentConnector3">
                  <a:avLst/>
                </a:prstGeom>
                <a:ln w="190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477F3320-28C8-4E71-8002-86B0370E5866}"/>
                  </a:ext>
                </a:extLst>
              </p:cNvPr>
              <p:cNvGrpSpPr/>
              <p:nvPr/>
            </p:nvGrpSpPr>
            <p:grpSpPr>
              <a:xfrm>
                <a:off x="6057503" y="3895726"/>
                <a:ext cx="1229916" cy="196850"/>
                <a:chOff x="4106069" y="3895726"/>
                <a:chExt cx="1229916" cy="196850"/>
              </a:xfrm>
            </p:grpSpPr>
            <p:cxnSp>
              <p:nvCxnSpPr>
                <p:cNvPr id="98" name="연결선: 꺾임 97">
                  <a:extLst>
                    <a:ext uri="{FF2B5EF4-FFF2-40B4-BE49-F238E27FC236}">
                      <a16:creationId xmlns:a16="http://schemas.microsoft.com/office/drawing/2014/main" id="{4CD9FA9C-32FC-491E-BB50-F7F603FA14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106069" y="3895726"/>
                  <a:ext cx="251618" cy="196850"/>
                </a:xfrm>
                <a:prstGeom prst="bentConnector3">
                  <a:avLst/>
                </a:prstGeom>
                <a:ln w="190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1" name="그룹 90">
                  <a:extLst>
                    <a:ext uri="{FF2B5EF4-FFF2-40B4-BE49-F238E27FC236}">
                      <a16:creationId xmlns:a16="http://schemas.microsoft.com/office/drawing/2014/main" id="{EECAF4A5-C78F-4784-9850-18947B3AF3BA}"/>
                    </a:ext>
                  </a:extLst>
                </p:cNvPr>
                <p:cNvGrpSpPr/>
                <p:nvPr/>
              </p:nvGrpSpPr>
              <p:grpSpPr>
                <a:xfrm>
                  <a:off x="4354513" y="3895726"/>
                  <a:ext cx="490538" cy="196850"/>
                  <a:chOff x="3382962" y="3895726"/>
                  <a:chExt cx="490538" cy="196850"/>
                </a:xfrm>
              </p:grpSpPr>
              <p:cxnSp>
                <p:nvCxnSpPr>
                  <p:cNvPr id="95" name="연결선: 꺾임 94">
                    <a:extLst>
                      <a:ext uri="{FF2B5EF4-FFF2-40B4-BE49-F238E27FC236}">
                        <a16:creationId xmlns:a16="http://schemas.microsoft.com/office/drawing/2014/main" id="{7C90A3AF-1A8B-4FC0-9FAA-2DB50B574F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382962" y="3895726"/>
                    <a:ext cx="251619" cy="196850"/>
                  </a:xfrm>
                  <a:prstGeom prst="bentConnector3">
                    <a:avLst/>
                  </a:prstGeom>
                  <a:ln w="1905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연결선: 꺾임 95">
                    <a:extLst>
                      <a:ext uri="{FF2B5EF4-FFF2-40B4-BE49-F238E27FC236}">
                        <a16:creationId xmlns:a16="http://schemas.microsoft.com/office/drawing/2014/main" id="{00A22E02-93DA-4F97-9B33-9D91177DBE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3621881" y="3895726"/>
                    <a:ext cx="251619" cy="196850"/>
                  </a:xfrm>
                  <a:prstGeom prst="bentConnector3">
                    <a:avLst/>
                  </a:prstGeom>
                  <a:ln w="1905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2" name="그룹 91">
                  <a:extLst>
                    <a:ext uri="{FF2B5EF4-FFF2-40B4-BE49-F238E27FC236}">
                      <a16:creationId xmlns:a16="http://schemas.microsoft.com/office/drawing/2014/main" id="{AE6442FE-D190-4894-BB16-56ED965DD6C6}"/>
                    </a:ext>
                  </a:extLst>
                </p:cNvPr>
                <p:cNvGrpSpPr/>
                <p:nvPr/>
              </p:nvGrpSpPr>
              <p:grpSpPr>
                <a:xfrm>
                  <a:off x="4845447" y="3895726"/>
                  <a:ext cx="490538" cy="196850"/>
                  <a:chOff x="3382962" y="3895726"/>
                  <a:chExt cx="490538" cy="196850"/>
                </a:xfrm>
              </p:grpSpPr>
              <p:cxnSp>
                <p:nvCxnSpPr>
                  <p:cNvPr id="93" name="연결선: 꺾임 92">
                    <a:extLst>
                      <a:ext uri="{FF2B5EF4-FFF2-40B4-BE49-F238E27FC236}">
                        <a16:creationId xmlns:a16="http://schemas.microsoft.com/office/drawing/2014/main" id="{31761826-F90B-4448-BDBA-B99794A56F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382962" y="3895726"/>
                    <a:ext cx="251619" cy="196850"/>
                  </a:xfrm>
                  <a:prstGeom prst="bentConnector3">
                    <a:avLst/>
                  </a:prstGeom>
                  <a:ln w="1905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연결선: 꺾임 93">
                    <a:extLst>
                      <a:ext uri="{FF2B5EF4-FFF2-40B4-BE49-F238E27FC236}">
                        <a16:creationId xmlns:a16="http://schemas.microsoft.com/office/drawing/2014/main" id="{AE5B126B-D12F-4EBE-8839-B2B6CEE652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3621881" y="3895726"/>
                    <a:ext cx="251619" cy="196850"/>
                  </a:xfrm>
                  <a:prstGeom prst="bentConnector3">
                    <a:avLst/>
                  </a:prstGeom>
                  <a:ln w="1905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117EB583-3A9E-49A3-B6CF-58BF071E59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2638" y="5036029"/>
              <a:ext cx="203894" cy="196850"/>
            </a:xfrm>
            <a:prstGeom prst="bentConnector3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연결선: 꺾임 9">
              <a:extLst>
                <a:ext uri="{FF2B5EF4-FFF2-40B4-BE49-F238E27FC236}">
                  <a16:creationId xmlns:a16="http://schemas.microsoft.com/office/drawing/2014/main" id="{F6DA0669-E4B5-4F7A-8914-469BC52CCDF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56245" y="5036029"/>
              <a:ext cx="203894" cy="196850"/>
            </a:xfrm>
            <a:prstGeom prst="bentConnector3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타원 12">
            <a:extLst>
              <a:ext uri="{FF2B5EF4-FFF2-40B4-BE49-F238E27FC236}">
                <a16:creationId xmlns:a16="http://schemas.microsoft.com/office/drawing/2014/main" id="{AE998090-FB35-4BFC-9EC8-07E47421B10A}"/>
              </a:ext>
            </a:extLst>
          </p:cNvPr>
          <p:cNvSpPr/>
          <p:nvPr/>
        </p:nvSpPr>
        <p:spPr>
          <a:xfrm>
            <a:off x="4662856" y="4559781"/>
            <a:ext cx="174625" cy="177796"/>
          </a:xfrm>
          <a:prstGeom prst="ellipse">
            <a:avLst/>
          </a:prstGeom>
          <a:solidFill>
            <a:schemeClr val="bg1"/>
          </a:solidFill>
          <a:ln w="19050">
            <a:solidFill>
              <a:srgbClr val="B754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b8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F3D465E-E848-42B6-9035-736AD4B7B21F}"/>
              </a:ext>
            </a:extLst>
          </p:cNvPr>
          <p:cNvSpPr/>
          <p:nvPr/>
        </p:nvSpPr>
        <p:spPr>
          <a:xfrm>
            <a:off x="4975236" y="4568989"/>
            <a:ext cx="174625" cy="177796"/>
          </a:xfrm>
          <a:prstGeom prst="ellipse">
            <a:avLst/>
          </a:prstGeom>
          <a:solidFill>
            <a:schemeClr val="bg1"/>
          </a:solidFill>
          <a:ln w="19050">
            <a:solidFill>
              <a:srgbClr val="B754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b9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7FFBA35-1965-4867-A9FB-542C5FDE6F0F}"/>
              </a:ext>
            </a:extLst>
          </p:cNvPr>
          <p:cNvCxnSpPr>
            <a:cxnSpLocks/>
          </p:cNvCxnSpPr>
          <p:nvPr/>
        </p:nvCxnSpPr>
        <p:spPr>
          <a:xfrm>
            <a:off x="2061774" y="5232879"/>
            <a:ext cx="318289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9AF5804-F33D-446B-B67E-670C8BE3AA1F}"/>
              </a:ext>
            </a:extLst>
          </p:cNvPr>
          <p:cNvCxnSpPr>
            <a:cxnSpLocks/>
          </p:cNvCxnSpPr>
          <p:nvPr/>
        </p:nvCxnSpPr>
        <p:spPr>
          <a:xfrm>
            <a:off x="2850421" y="5036029"/>
            <a:ext cx="318289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6FCFF0D-82A3-4133-9421-8B95E0D16E2F}"/>
              </a:ext>
            </a:extLst>
          </p:cNvPr>
          <p:cNvCxnSpPr>
            <a:cxnSpLocks/>
          </p:cNvCxnSpPr>
          <p:nvPr/>
        </p:nvCxnSpPr>
        <p:spPr>
          <a:xfrm>
            <a:off x="3323417" y="5232879"/>
            <a:ext cx="318289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514BBFA-CCD3-4E80-AE51-AE5603035B18}"/>
              </a:ext>
            </a:extLst>
          </p:cNvPr>
          <p:cNvCxnSpPr>
            <a:cxnSpLocks/>
          </p:cNvCxnSpPr>
          <p:nvPr/>
        </p:nvCxnSpPr>
        <p:spPr>
          <a:xfrm>
            <a:off x="3802293" y="5036029"/>
            <a:ext cx="62584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6111732-4225-4397-9464-6C24E2F72865}"/>
              </a:ext>
            </a:extLst>
          </p:cNvPr>
          <p:cNvSpPr/>
          <p:nvPr/>
        </p:nvSpPr>
        <p:spPr>
          <a:xfrm>
            <a:off x="2091378" y="4414283"/>
            <a:ext cx="267516" cy="981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0E6AB3F-7719-4AF8-973F-740155B505A9}"/>
              </a:ext>
            </a:extLst>
          </p:cNvPr>
          <p:cNvSpPr/>
          <p:nvPr/>
        </p:nvSpPr>
        <p:spPr>
          <a:xfrm>
            <a:off x="4931678" y="4410724"/>
            <a:ext cx="267516" cy="981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994810F-7878-4395-8F91-10A60F35D0F4}"/>
              </a:ext>
            </a:extLst>
          </p:cNvPr>
          <p:cNvCxnSpPr>
            <a:cxnSpLocks/>
            <a:stCxn id="36" idx="2"/>
            <a:endCxn id="134" idx="0"/>
          </p:cNvCxnSpPr>
          <p:nvPr/>
        </p:nvCxnSpPr>
        <p:spPr>
          <a:xfrm>
            <a:off x="2225136" y="5395358"/>
            <a:ext cx="1925" cy="2681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88DB62EC-18B1-494A-92F3-0A8F0066A39E}"/>
              </a:ext>
            </a:extLst>
          </p:cNvPr>
          <p:cNvCxnSpPr>
            <a:cxnSpLocks/>
            <a:stCxn id="37" idx="2"/>
            <a:endCxn id="137" idx="0"/>
          </p:cNvCxnSpPr>
          <p:nvPr/>
        </p:nvCxnSpPr>
        <p:spPr>
          <a:xfrm>
            <a:off x="5065436" y="5391799"/>
            <a:ext cx="11859" cy="2756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08D2A302-A0D8-488D-9001-5805DA67ED96}"/>
              </a:ext>
            </a:extLst>
          </p:cNvPr>
          <p:cNvSpPr/>
          <p:nvPr/>
        </p:nvSpPr>
        <p:spPr>
          <a:xfrm>
            <a:off x="1895361" y="5663490"/>
            <a:ext cx="663399" cy="27201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F083D31-E862-4361-856C-EA03F2B23256}"/>
              </a:ext>
            </a:extLst>
          </p:cNvPr>
          <p:cNvSpPr/>
          <p:nvPr/>
        </p:nvSpPr>
        <p:spPr>
          <a:xfrm>
            <a:off x="4745595" y="5667437"/>
            <a:ext cx="663399" cy="27201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End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DDDA60A-1537-4922-8A2A-62CADDF7F104}"/>
              </a:ext>
            </a:extLst>
          </p:cNvPr>
          <p:cNvSpPr txBox="1"/>
          <p:nvPr/>
        </p:nvSpPr>
        <p:spPr>
          <a:xfrm>
            <a:off x="6416981" y="5529424"/>
            <a:ext cx="53463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Pros: fewer lines required for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Cons: slow communication(require start and end signals to indicate)</a:t>
            </a:r>
            <a:endParaRPr lang="ko-KR" alt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A4DACE6-8952-4A55-AF56-84015B92F72D}"/>
              </a:ext>
            </a:extLst>
          </p:cNvPr>
          <p:cNvSpPr txBox="1"/>
          <p:nvPr/>
        </p:nvSpPr>
        <p:spPr>
          <a:xfrm>
            <a:off x="6416981" y="3193624"/>
            <a:ext cx="5346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Pros: fast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Cons: master and slave structure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4824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664170" y="104774"/>
            <a:ext cx="437495" cy="523220"/>
            <a:chOff x="664170" y="85724"/>
            <a:chExt cx="437495" cy="523220"/>
          </a:xfrm>
        </p:grpSpPr>
        <p:sp>
          <p:nvSpPr>
            <p:cNvPr id="25" name="타원 24"/>
            <p:cNvSpPr/>
            <p:nvPr/>
          </p:nvSpPr>
          <p:spPr>
            <a:xfrm>
              <a:off x="664170" y="147637"/>
              <a:ext cx="437495" cy="437495"/>
            </a:xfrm>
            <a:prstGeom prst="ellipse">
              <a:avLst/>
            </a:prstGeom>
            <a:solidFill>
              <a:srgbClr val="C5A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85937" y="85724"/>
              <a:ext cx="3802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kern="0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3</a:t>
              </a:r>
              <a:endPara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405ED3A-0648-4DBC-AD07-BCC345E09211}"/>
              </a:ext>
            </a:extLst>
          </p:cNvPr>
          <p:cNvSpPr txBox="1"/>
          <p:nvPr/>
        </p:nvSpPr>
        <p:spPr>
          <a:xfrm>
            <a:off x="1101665" y="104775"/>
            <a:ext cx="6478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+mn-ea"/>
              </a:rPr>
              <a:t>Arduino Communication method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194B21-4491-4D82-9C4E-55FD0968317E}"/>
              </a:ext>
            </a:extLst>
          </p:cNvPr>
          <p:cNvSpPr txBox="1"/>
          <p:nvPr/>
        </p:nvSpPr>
        <p:spPr>
          <a:xfrm>
            <a:off x="664170" y="914400"/>
            <a:ext cx="108515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1. Serial(UART, Universal </a:t>
            </a:r>
            <a:r>
              <a:rPr lang="en-US" altLang="ko-KR" sz="2400" dirty="0" err="1"/>
              <a:t>Asyncronous</a:t>
            </a:r>
            <a:r>
              <a:rPr lang="en-US" altLang="ko-KR" sz="2400" dirty="0"/>
              <a:t> Receiver/Transmitter)</a:t>
            </a:r>
            <a:endParaRPr lang="ko-KR" altLang="en-US" sz="2400" dirty="0"/>
          </a:p>
          <a:p>
            <a:endParaRPr lang="ko-KR" alt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AD049E-6C65-472A-874F-4ED60D4468DD}"/>
              </a:ext>
            </a:extLst>
          </p:cNvPr>
          <p:cNvSpPr txBox="1"/>
          <p:nvPr/>
        </p:nvSpPr>
        <p:spPr>
          <a:xfrm>
            <a:off x="1066168" y="1372147"/>
            <a:ext cx="10230481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Asyncronous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It communicates by converting data, processed at once in parallel into a data stream serially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1(High) -&gt; 3.3V, 0(Low) -&gt; 0~0.8V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Simple method, low cost, easy to implement, but low speed and throughout.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Arduino serial communication pin(UNO): D0(RX-Receive), D1(TX-Transmit)</a:t>
            </a:r>
            <a:endParaRPr lang="ko-KR" altLang="en-US" dirty="0"/>
          </a:p>
        </p:txBody>
      </p:sp>
      <p:pic>
        <p:nvPicPr>
          <p:cNvPr id="83" name="Picture 2" descr="Introduction to UART - Data Transmission Diagram UART Gets Byte from Data Bus">
            <a:extLst>
              <a:ext uri="{FF2B5EF4-FFF2-40B4-BE49-F238E27FC236}">
                <a16:creationId xmlns:a16="http://schemas.microsoft.com/office/drawing/2014/main" id="{834F3854-1E0E-4FD2-8456-EEB14FA69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183" y="3484443"/>
            <a:ext cx="2209407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D99CF57D-5D77-4570-B92E-867E6D53C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360" y="5794902"/>
            <a:ext cx="2112786" cy="903581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19B0BDE5-7984-4FAB-83E4-75E32B7AB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4146" y="4103568"/>
            <a:ext cx="3152664" cy="1144210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1A6B251B-5FE1-4344-AECA-BB31E5F80B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069"/>
          <a:stretch/>
        </p:blipFill>
        <p:spPr>
          <a:xfrm>
            <a:off x="7436111" y="5735556"/>
            <a:ext cx="2112786" cy="838442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3877B648-7DBF-484B-849E-51A21082C2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7477" y="3532607"/>
            <a:ext cx="1811420" cy="203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225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664170" y="104774"/>
            <a:ext cx="437495" cy="523220"/>
            <a:chOff x="664170" y="85724"/>
            <a:chExt cx="437495" cy="523220"/>
          </a:xfrm>
        </p:grpSpPr>
        <p:sp>
          <p:nvSpPr>
            <p:cNvPr id="25" name="타원 24"/>
            <p:cNvSpPr/>
            <p:nvPr/>
          </p:nvSpPr>
          <p:spPr>
            <a:xfrm>
              <a:off x="664170" y="147637"/>
              <a:ext cx="437495" cy="437495"/>
            </a:xfrm>
            <a:prstGeom prst="ellipse">
              <a:avLst/>
            </a:prstGeom>
            <a:solidFill>
              <a:srgbClr val="C5A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85937" y="85724"/>
              <a:ext cx="3802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kern="0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4</a:t>
              </a:r>
              <a:endPara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405ED3A-0648-4DBC-AD07-BCC345E09211}"/>
              </a:ext>
            </a:extLst>
          </p:cNvPr>
          <p:cNvSpPr txBox="1"/>
          <p:nvPr/>
        </p:nvSpPr>
        <p:spPr>
          <a:xfrm>
            <a:off x="1101665" y="104775"/>
            <a:ext cx="6478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+mn-ea"/>
              </a:rPr>
              <a:t>Arduino Communication method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194B21-4491-4D82-9C4E-55FD0968317E}"/>
              </a:ext>
            </a:extLst>
          </p:cNvPr>
          <p:cNvSpPr txBox="1"/>
          <p:nvPr/>
        </p:nvSpPr>
        <p:spPr>
          <a:xfrm>
            <a:off x="664170" y="914400"/>
            <a:ext cx="108515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1. Serial(UART, Universal </a:t>
            </a:r>
            <a:r>
              <a:rPr lang="en-US" altLang="ko-KR" sz="2400" dirty="0" err="1"/>
              <a:t>Asyncronous</a:t>
            </a:r>
            <a:r>
              <a:rPr lang="en-US" altLang="ko-KR" sz="2400" dirty="0"/>
              <a:t> Receiver/Transmitter)</a:t>
            </a:r>
            <a:endParaRPr lang="ko-KR" altLang="en-US" sz="2400" dirty="0"/>
          </a:p>
          <a:p>
            <a:endParaRPr lang="ko-KR" alt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AD049E-6C65-472A-874F-4ED60D4468DD}"/>
              </a:ext>
            </a:extLst>
          </p:cNvPr>
          <p:cNvSpPr txBox="1"/>
          <p:nvPr/>
        </p:nvSpPr>
        <p:spPr>
          <a:xfrm>
            <a:off x="1066168" y="1529163"/>
            <a:ext cx="10230481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/>
              <a:t>Baudrate</a:t>
            </a:r>
            <a:r>
              <a:rPr lang="en-US" altLang="ko-KR" dirty="0"/>
              <a:t>: data rate transmitted over serial line.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         - Unit[bps] -&gt; bit per second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         - EX) 9600[bps] -&gt; 9600bits per 1 second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Frame of the data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- data packet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D9A6C02-B8B4-4E74-9C41-C6478902D34E}"/>
              </a:ext>
            </a:extLst>
          </p:cNvPr>
          <p:cNvGrpSpPr/>
          <p:nvPr/>
        </p:nvGrpSpPr>
        <p:grpSpPr>
          <a:xfrm>
            <a:off x="1581150" y="4105274"/>
            <a:ext cx="9067800" cy="1205490"/>
            <a:chOff x="1428750" y="4105274"/>
            <a:chExt cx="9067800" cy="120549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C8DD5B7-75AB-40B3-AFEA-51A0F297C75C}"/>
                </a:ext>
              </a:extLst>
            </p:cNvPr>
            <p:cNvGrpSpPr/>
            <p:nvPr/>
          </p:nvGrpSpPr>
          <p:grpSpPr>
            <a:xfrm>
              <a:off x="2581275" y="4105274"/>
              <a:ext cx="7915275" cy="561976"/>
              <a:chOff x="2190750" y="3705224"/>
              <a:chExt cx="8162925" cy="561976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98B4514-F62E-45C2-AE50-0F2CB8C3616A}"/>
                  </a:ext>
                </a:extLst>
              </p:cNvPr>
              <p:cNvSpPr/>
              <p:nvPr/>
            </p:nvSpPr>
            <p:spPr>
              <a:xfrm>
                <a:off x="2190750" y="3705225"/>
                <a:ext cx="1476375" cy="561975"/>
              </a:xfrm>
              <a:prstGeom prst="rect">
                <a:avLst/>
              </a:prstGeom>
              <a:noFill/>
              <a:ln w="28575">
                <a:solidFill>
                  <a:srgbClr val="B754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Start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D6F063C6-2763-4973-A9A4-A63A98C7AB28}"/>
                  </a:ext>
                </a:extLst>
              </p:cNvPr>
              <p:cNvSpPr/>
              <p:nvPr/>
            </p:nvSpPr>
            <p:spPr>
              <a:xfrm>
                <a:off x="3667125" y="3705225"/>
                <a:ext cx="3733800" cy="561975"/>
              </a:xfrm>
              <a:prstGeom prst="rect">
                <a:avLst/>
              </a:prstGeom>
              <a:noFill/>
              <a:ln w="28575">
                <a:solidFill>
                  <a:srgbClr val="B754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Data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5C5074BF-7A01-4EF2-B137-A69207C26E94}"/>
                  </a:ext>
                </a:extLst>
              </p:cNvPr>
              <p:cNvSpPr/>
              <p:nvPr/>
            </p:nvSpPr>
            <p:spPr>
              <a:xfrm>
                <a:off x="7400925" y="3705225"/>
                <a:ext cx="1476375" cy="561975"/>
              </a:xfrm>
              <a:prstGeom prst="rect">
                <a:avLst/>
              </a:prstGeom>
              <a:noFill/>
              <a:ln w="28575">
                <a:solidFill>
                  <a:srgbClr val="B754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Parity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3F862458-6694-4126-B40E-34482D37702C}"/>
                  </a:ext>
                </a:extLst>
              </p:cNvPr>
              <p:cNvSpPr/>
              <p:nvPr/>
            </p:nvSpPr>
            <p:spPr>
              <a:xfrm>
                <a:off x="8877300" y="3705224"/>
                <a:ext cx="1476375" cy="561975"/>
              </a:xfrm>
              <a:prstGeom prst="rect">
                <a:avLst/>
              </a:prstGeom>
              <a:noFill/>
              <a:ln w="28575">
                <a:solidFill>
                  <a:srgbClr val="B754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Stop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4D18E1B-E5C6-4CA6-A26B-7670DE5551ED}"/>
                </a:ext>
              </a:extLst>
            </p:cNvPr>
            <p:cNvSpPr txBox="1"/>
            <p:nvPr/>
          </p:nvSpPr>
          <p:spPr>
            <a:xfrm>
              <a:off x="1552575" y="4194791"/>
              <a:ext cx="1104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Frame:</a:t>
              </a:r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3902D3-F1A9-4AA5-9549-8709F43DF513}"/>
                </a:ext>
              </a:extLst>
            </p:cNvPr>
            <p:cNvSpPr txBox="1"/>
            <p:nvPr/>
          </p:nvSpPr>
          <p:spPr>
            <a:xfrm>
              <a:off x="1428750" y="4909166"/>
              <a:ext cx="1104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Size(bits):</a:t>
              </a:r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CB71E6-770A-43BF-942A-FDEC44F30B56}"/>
                </a:ext>
              </a:extLst>
            </p:cNvPr>
            <p:cNvSpPr txBox="1"/>
            <p:nvPr/>
          </p:nvSpPr>
          <p:spPr>
            <a:xfrm>
              <a:off x="2744617" y="4934708"/>
              <a:ext cx="1104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279744F-264B-4116-8EF7-97AF8AE697E8}"/>
                </a:ext>
              </a:extLst>
            </p:cNvPr>
            <p:cNvSpPr txBox="1"/>
            <p:nvPr/>
          </p:nvSpPr>
          <p:spPr>
            <a:xfrm>
              <a:off x="5270670" y="4934708"/>
              <a:ext cx="1104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5-9</a:t>
              </a:r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6B309C1-020E-4664-9700-5ECBAC5E386D}"/>
                </a:ext>
              </a:extLst>
            </p:cNvPr>
            <p:cNvSpPr txBox="1"/>
            <p:nvPr/>
          </p:nvSpPr>
          <p:spPr>
            <a:xfrm>
              <a:off x="7796723" y="4934708"/>
              <a:ext cx="1104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0 or 1</a:t>
              </a:r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57DB77B-0FCC-4FAA-9C16-DEF3E751E573}"/>
                </a:ext>
              </a:extLst>
            </p:cNvPr>
            <p:cNvSpPr txBox="1"/>
            <p:nvPr/>
          </p:nvSpPr>
          <p:spPr>
            <a:xfrm>
              <a:off x="9228308" y="4941432"/>
              <a:ext cx="1104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1-2</a:t>
              </a:r>
              <a:endParaRPr lang="ko-KR" altLang="en-US" dirty="0"/>
            </a:p>
          </p:txBody>
        </p:sp>
        <p:sp>
          <p:nvSpPr>
            <p:cNvPr id="19" name="오른쪽 중괄호 18">
              <a:extLst>
                <a:ext uri="{FF2B5EF4-FFF2-40B4-BE49-F238E27FC236}">
                  <a16:creationId xmlns:a16="http://schemas.microsoft.com/office/drawing/2014/main" id="{534BA6C2-B3E3-4F44-9FEE-40E8627951F9}"/>
                </a:ext>
              </a:extLst>
            </p:cNvPr>
            <p:cNvSpPr/>
            <p:nvPr/>
          </p:nvSpPr>
          <p:spPr>
            <a:xfrm rot="5400000">
              <a:off x="3178214" y="4100064"/>
              <a:ext cx="244849" cy="1424440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오른쪽 중괄호 19">
              <a:extLst>
                <a:ext uri="{FF2B5EF4-FFF2-40B4-BE49-F238E27FC236}">
                  <a16:creationId xmlns:a16="http://schemas.microsoft.com/office/drawing/2014/main" id="{11DDD233-E5C2-4A5E-AD1A-BA569EBE3E53}"/>
                </a:ext>
              </a:extLst>
            </p:cNvPr>
            <p:cNvSpPr/>
            <p:nvPr/>
          </p:nvSpPr>
          <p:spPr>
            <a:xfrm rot="5400000">
              <a:off x="5700695" y="3002024"/>
              <a:ext cx="244849" cy="3620522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오른쪽 중괄호 20">
              <a:extLst>
                <a:ext uri="{FF2B5EF4-FFF2-40B4-BE49-F238E27FC236}">
                  <a16:creationId xmlns:a16="http://schemas.microsoft.com/office/drawing/2014/main" id="{17DA7391-9B67-4DA4-AA9D-63B594721DF9}"/>
                </a:ext>
              </a:extLst>
            </p:cNvPr>
            <p:cNvSpPr/>
            <p:nvPr/>
          </p:nvSpPr>
          <p:spPr>
            <a:xfrm rot="5400000">
              <a:off x="8230322" y="4106788"/>
              <a:ext cx="244849" cy="1424440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오른쪽 중괄호 26">
              <a:extLst>
                <a:ext uri="{FF2B5EF4-FFF2-40B4-BE49-F238E27FC236}">
                  <a16:creationId xmlns:a16="http://schemas.microsoft.com/office/drawing/2014/main" id="{8C81FBAE-8485-4D3E-BEBD-61B57228684F}"/>
                </a:ext>
              </a:extLst>
            </p:cNvPr>
            <p:cNvSpPr/>
            <p:nvPr/>
          </p:nvSpPr>
          <p:spPr>
            <a:xfrm rot="5400000">
              <a:off x="9654761" y="4119342"/>
              <a:ext cx="244849" cy="1424440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12926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3752</TotalTime>
  <Words>2334</Words>
  <Application>Microsoft Office PowerPoint</Application>
  <PresentationFormat>와이드스크린</PresentationFormat>
  <Paragraphs>636</Paragraphs>
  <Slides>63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0" baseType="lpstr">
      <vt:lpstr>SymbolMT</vt:lpstr>
      <vt:lpstr>맑은 고딕</vt:lpstr>
      <vt:lpstr>Arial</vt:lpstr>
      <vt:lpstr>Calibri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John Miller</dc:creator>
  <cp:lastModifiedBy>김세환(단국대학교 천안캠퍼스 산학협력단)</cp:lastModifiedBy>
  <cp:revision>135</cp:revision>
  <dcterms:created xsi:type="dcterms:W3CDTF">2021-07-12T04:43:07Z</dcterms:created>
  <dcterms:modified xsi:type="dcterms:W3CDTF">2024-11-20T13:30:03Z</dcterms:modified>
</cp:coreProperties>
</file>